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7" r:id="rId11"/>
    <p:sldId id="266" r:id="rId12"/>
    <p:sldId id="268" r:id="rId13"/>
    <p:sldId id="269" r:id="rId14"/>
    <p:sldId id="270" r:id="rId15"/>
    <p:sldId id="271" r:id="rId16"/>
    <p:sldId id="272" r:id="rId17"/>
    <p:sldId id="273" r:id="rId18"/>
    <p:sldId id="274" r:id="rId19"/>
    <p:sldId id="275" r:id="rId20"/>
    <p:sldId id="276" r:id="rId21"/>
    <p:sldId id="277" r:id="rId22"/>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80" d="100"/>
          <a:sy n="80" d="100"/>
        </p:scale>
        <p:origin x="60"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0E871251-58F9-4AD4-9BD1-834823CA5695}" type="datetimeFigureOut">
              <a:rPr lang="de-DE" smtClean="0"/>
              <a:t>24.05.2018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DAD4D42-5CA0-494E-8689-9D6643125817}" type="slidenum">
              <a:rPr lang="de-DE" smtClean="0"/>
              <a:t>‹Nr.›</a:t>
            </a:fld>
            <a:endParaRPr lang="de-DE"/>
          </a:p>
        </p:txBody>
      </p:sp>
    </p:spTree>
    <p:extLst>
      <p:ext uri="{BB962C8B-B14F-4D97-AF65-F5344CB8AC3E}">
        <p14:creationId xmlns:p14="http://schemas.microsoft.com/office/powerpoint/2010/main" val="40547869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0E871251-58F9-4AD4-9BD1-834823CA5695}" type="datetimeFigureOut">
              <a:rPr lang="de-DE" smtClean="0"/>
              <a:t>24.05.2018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DAD4D42-5CA0-494E-8689-9D6643125817}" type="slidenum">
              <a:rPr lang="de-DE" smtClean="0"/>
              <a:t>‹Nr.›</a:t>
            </a:fld>
            <a:endParaRPr lang="de-DE"/>
          </a:p>
        </p:txBody>
      </p:sp>
    </p:spTree>
    <p:extLst>
      <p:ext uri="{BB962C8B-B14F-4D97-AF65-F5344CB8AC3E}">
        <p14:creationId xmlns:p14="http://schemas.microsoft.com/office/powerpoint/2010/main" val="3240302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0E871251-58F9-4AD4-9BD1-834823CA5695}" type="datetimeFigureOut">
              <a:rPr lang="de-DE" smtClean="0"/>
              <a:t>24.05.2018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DAD4D42-5CA0-494E-8689-9D6643125817}" type="slidenum">
              <a:rPr lang="de-DE" smtClean="0"/>
              <a:t>‹Nr.›</a:t>
            </a:fld>
            <a:endParaRPr lang="de-DE"/>
          </a:p>
        </p:txBody>
      </p:sp>
    </p:spTree>
    <p:extLst>
      <p:ext uri="{BB962C8B-B14F-4D97-AF65-F5344CB8AC3E}">
        <p14:creationId xmlns:p14="http://schemas.microsoft.com/office/powerpoint/2010/main" val="4137554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0E871251-58F9-4AD4-9BD1-834823CA5695}" type="datetimeFigureOut">
              <a:rPr lang="de-DE" smtClean="0"/>
              <a:t>24.05.2018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DAD4D42-5CA0-494E-8689-9D6643125817}" type="slidenum">
              <a:rPr lang="de-DE" smtClean="0"/>
              <a:t>‹Nr.›</a:t>
            </a:fld>
            <a:endParaRPr lang="de-DE"/>
          </a:p>
        </p:txBody>
      </p:sp>
    </p:spTree>
    <p:extLst>
      <p:ext uri="{BB962C8B-B14F-4D97-AF65-F5344CB8AC3E}">
        <p14:creationId xmlns:p14="http://schemas.microsoft.com/office/powerpoint/2010/main" val="36784788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0E871251-58F9-4AD4-9BD1-834823CA5695}" type="datetimeFigureOut">
              <a:rPr lang="de-DE" smtClean="0"/>
              <a:t>24.05.2018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DAD4D42-5CA0-494E-8689-9D6643125817}" type="slidenum">
              <a:rPr lang="de-DE" smtClean="0"/>
              <a:t>‹Nr.›</a:t>
            </a:fld>
            <a:endParaRPr lang="de-DE"/>
          </a:p>
        </p:txBody>
      </p:sp>
    </p:spTree>
    <p:extLst>
      <p:ext uri="{BB962C8B-B14F-4D97-AF65-F5344CB8AC3E}">
        <p14:creationId xmlns:p14="http://schemas.microsoft.com/office/powerpoint/2010/main" val="1830178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0E871251-58F9-4AD4-9BD1-834823CA5695}" type="datetimeFigureOut">
              <a:rPr lang="de-DE" smtClean="0"/>
              <a:t>24.05.2018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DAD4D42-5CA0-494E-8689-9D6643125817}" type="slidenum">
              <a:rPr lang="de-DE" smtClean="0"/>
              <a:t>‹Nr.›</a:t>
            </a:fld>
            <a:endParaRPr lang="de-DE"/>
          </a:p>
        </p:txBody>
      </p:sp>
    </p:spTree>
    <p:extLst>
      <p:ext uri="{BB962C8B-B14F-4D97-AF65-F5344CB8AC3E}">
        <p14:creationId xmlns:p14="http://schemas.microsoft.com/office/powerpoint/2010/main" val="26090432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0E871251-58F9-4AD4-9BD1-834823CA5695}" type="datetimeFigureOut">
              <a:rPr lang="de-DE" smtClean="0"/>
              <a:t>24.05.2018</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6DAD4D42-5CA0-494E-8689-9D6643125817}" type="slidenum">
              <a:rPr lang="de-DE" smtClean="0"/>
              <a:t>‹Nr.›</a:t>
            </a:fld>
            <a:endParaRPr lang="de-DE"/>
          </a:p>
        </p:txBody>
      </p:sp>
    </p:spTree>
    <p:extLst>
      <p:ext uri="{BB962C8B-B14F-4D97-AF65-F5344CB8AC3E}">
        <p14:creationId xmlns:p14="http://schemas.microsoft.com/office/powerpoint/2010/main" val="2818410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0E871251-58F9-4AD4-9BD1-834823CA5695}" type="datetimeFigureOut">
              <a:rPr lang="de-DE" smtClean="0"/>
              <a:t>24.05.2018</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6DAD4D42-5CA0-494E-8689-9D6643125817}" type="slidenum">
              <a:rPr lang="de-DE" smtClean="0"/>
              <a:t>‹Nr.›</a:t>
            </a:fld>
            <a:endParaRPr lang="de-DE"/>
          </a:p>
        </p:txBody>
      </p:sp>
    </p:spTree>
    <p:extLst>
      <p:ext uri="{BB962C8B-B14F-4D97-AF65-F5344CB8AC3E}">
        <p14:creationId xmlns:p14="http://schemas.microsoft.com/office/powerpoint/2010/main" val="15092046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0E871251-58F9-4AD4-9BD1-834823CA5695}" type="datetimeFigureOut">
              <a:rPr lang="de-DE" smtClean="0"/>
              <a:t>24.05.2018</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6DAD4D42-5CA0-494E-8689-9D6643125817}" type="slidenum">
              <a:rPr lang="de-DE" smtClean="0"/>
              <a:t>‹Nr.›</a:t>
            </a:fld>
            <a:endParaRPr lang="de-DE"/>
          </a:p>
        </p:txBody>
      </p:sp>
    </p:spTree>
    <p:extLst>
      <p:ext uri="{BB962C8B-B14F-4D97-AF65-F5344CB8AC3E}">
        <p14:creationId xmlns:p14="http://schemas.microsoft.com/office/powerpoint/2010/main" val="25192152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0E871251-58F9-4AD4-9BD1-834823CA5695}" type="datetimeFigureOut">
              <a:rPr lang="de-DE" smtClean="0"/>
              <a:t>24.05.2018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DAD4D42-5CA0-494E-8689-9D6643125817}" type="slidenum">
              <a:rPr lang="de-DE" smtClean="0"/>
              <a:t>‹Nr.›</a:t>
            </a:fld>
            <a:endParaRPr lang="de-DE"/>
          </a:p>
        </p:txBody>
      </p:sp>
    </p:spTree>
    <p:extLst>
      <p:ext uri="{BB962C8B-B14F-4D97-AF65-F5344CB8AC3E}">
        <p14:creationId xmlns:p14="http://schemas.microsoft.com/office/powerpoint/2010/main" val="11812135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0E871251-58F9-4AD4-9BD1-834823CA5695}" type="datetimeFigureOut">
              <a:rPr lang="de-DE" smtClean="0"/>
              <a:t>24.05.2018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DAD4D42-5CA0-494E-8689-9D6643125817}" type="slidenum">
              <a:rPr lang="de-DE" smtClean="0"/>
              <a:t>‹Nr.›</a:t>
            </a:fld>
            <a:endParaRPr lang="de-DE"/>
          </a:p>
        </p:txBody>
      </p:sp>
    </p:spTree>
    <p:extLst>
      <p:ext uri="{BB962C8B-B14F-4D97-AF65-F5344CB8AC3E}">
        <p14:creationId xmlns:p14="http://schemas.microsoft.com/office/powerpoint/2010/main" val="12078936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871251-58F9-4AD4-9BD1-834823CA5695}" type="datetimeFigureOut">
              <a:rPr lang="de-DE" smtClean="0"/>
              <a:t>24.05.2018</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AD4D42-5CA0-494E-8689-9D6643125817}" type="slidenum">
              <a:rPr lang="de-DE" smtClean="0"/>
              <a:t>‹Nr.›</a:t>
            </a:fld>
            <a:endParaRPr lang="de-DE"/>
          </a:p>
        </p:txBody>
      </p:sp>
    </p:spTree>
    <p:extLst>
      <p:ext uri="{BB962C8B-B14F-4D97-AF65-F5344CB8AC3E}">
        <p14:creationId xmlns:p14="http://schemas.microsoft.com/office/powerpoint/2010/main" val="37066501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1117254"/>
          </a:xfrm>
        </p:spPr>
        <p:txBody>
          <a:bodyPr/>
          <a:lstStyle/>
          <a:p>
            <a:r>
              <a:rPr lang="de-DE" dirty="0"/>
              <a:t>Schreiben als Therapie</a:t>
            </a:r>
          </a:p>
        </p:txBody>
      </p:sp>
      <p:sp>
        <p:nvSpPr>
          <p:cNvPr id="3" name="Untertitel 2"/>
          <p:cNvSpPr>
            <a:spLocks noGrp="1"/>
          </p:cNvSpPr>
          <p:nvPr>
            <p:ph type="subTitle" idx="1"/>
          </p:nvPr>
        </p:nvSpPr>
        <p:spPr>
          <a:xfrm>
            <a:off x="1524000" y="2239617"/>
            <a:ext cx="9144000" cy="3018183"/>
          </a:xfrm>
        </p:spPr>
        <p:txBody>
          <a:bodyPr>
            <a:normAutofit lnSpcReduction="10000"/>
          </a:bodyPr>
          <a:lstStyle/>
          <a:p>
            <a:r>
              <a:rPr lang="de-DE" dirty="0"/>
              <a:t>Vortrag </a:t>
            </a:r>
            <a:r>
              <a:rPr lang="de-DE"/>
              <a:t>am 12.06.2018</a:t>
            </a:r>
            <a:endParaRPr lang="de-DE" dirty="0"/>
          </a:p>
          <a:p>
            <a:endParaRPr lang="de-DE" dirty="0"/>
          </a:p>
          <a:p>
            <a:r>
              <a:rPr lang="de-DE" sz="2800" b="1" i="1" dirty="0"/>
              <a:t>Dr. med. Ralph Meyers</a:t>
            </a:r>
          </a:p>
          <a:p>
            <a:r>
              <a:rPr lang="de-DE" dirty="0"/>
              <a:t>Arzt für KJP, Psychotherapie</a:t>
            </a:r>
          </a:p>
          <a:p>
            <a:r>
              <a:rPr lang="de-DE" dirty="0"/>
              <a:t>Mitglied TGD, ZGD,BKJPP,DGKJP</a:t>
            </a:r>
          </a:p>
          <a:p>
            <a:r>
              <a:rPr lang="de-DE" dirty="0"/>
              <a:t>Mitglied der Ethikkommission der ÄKWL und der Universität Münster</a:t>
            </a:r>
          </a:p>
          <a:p>
            <a:r>
              <a:rPr lang="de-DE" dirty="0"/>
              <a:t>Leitender </a:t>
            </a:r>
            <a:r>
              <a:rPr lang="de-DE" dirty="0" err="1"/>
              <a:t>Prüfarzt</a:t>
            </a:r>
            <a:r>
              <a:rPr lang="de-DE" dirty="0"/>
              <a:t>, beratender Arzt der KVWL (</a:t>
            </a:r>
            <a:r>
              <a:rPr lang="de-DE" dirty="0" err="1"/>
              <a:t>PharmPro</a:t>
            </a:r>
            <a:r>
              <a:rPr lang="de-DE" dirty="0"/>
              <a:t>)</a:t>
            </a:r>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6456" y="5406016"/>
            <a:ext cx="4503565" cy="1451984"/>
          </a:xfrm>
          <a:prstGeom prst="rect">
            <a:avLst/>
          </a:prstGeom>
          <a:solidFill>
            <a:schemeClr val="accent1">
              <a:lumMod val="40000"/>
              <a:lumOff val="60000"/>
            </a:schemeClr>
          </a:solidFill>
        </p:spPr>
      </p:pic>
    </p:spTree>
    <p:extLst>
      <p:ext uri="{BB962C8B-B14F-4D97-AF65-F5344CB8AC3E}">
        <p14:creationId xmlns:p14="http://schemas.microsoft.com/office/powerpoint/2010/main" val="15921997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Inhaltsplatzhalter 4">
            <a:extLst>
              <a:ext uri="{FF2B5EF4-FFF2-40B4-BE49-F238E27FC236}">
                <a16:creationId xmlns:a16="http://schemas.microsoft.com/office/drawing/2014/main" id="{CCC4EC43-0A19-4CA8-846B-9F43DEE16FF7}"/>
              </a:ext>
            </a:extLst>
          </p:cNvPr>
          <p:cNvSpPr>
            <a:spLocks noGrp="1"/>
          </p:cNvSpPr>
          <p:nvPr>
            <p:ph idx="1"/>
          </p:nvPr>
        </p:nvSpPr>
        <p:spPr>
          <a:xfrm>
            <a:off x="838200" y="811033"/>
            <a:ext cx="10515600" cy="5365930"/>
          </a:xfrm>
        </p:spPr>
        <p:txBody>
          <a:bodyPr/>
          <a:lstStyle/>
          <a:p>
            <a:r>
              <a:rPr lang="de-DE" dirty="0"/>
              <a:t>2015 hat Silke Heimes Schreibimpulse zu einzelnen Krankheitsbildern der international geltenden Klassifikation des ICD 10 veröffentlicht, die für Therapeuten Anregungen liefern, aber auch von jedem zur Selbsterkenntnis genutzt werden können. Heimes schreibt über belegte Wirksamkeitsnachweise des therapeutischen Schreibens vor allem für die Krankheitsbilder: Posttraumatische Belastungsstörungen, Depressionen, Essstörungen, Suchterkrankungen, Erkrankungen des Immunsystems, Schmerzassoziierte Krankheiten, Krebserkrankungen, Herzkreislauferkrankungen und Atemwegserkrankungen.</a:t>
            </a:r>
          </a:p>
          <a:p>
            <a:endParaRPr lang="de-DE" dirty="0"/>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6456" y="5406016"/>
            <a:ext cx="4503565" cy="1451984"/>
          </a:xfrm>
          <a:prstGeom prst="rect">
            <a:avLst/>
          </a:prstGeom>
          <a:solidFill>
            <a:schemeClr val="accent1">
              <a:lumMod val="40000"/>
              <a:lumOff val="60000"/>
            </a:schemeClr>
          </a:solidFill>
        </p:spPr>
      </p:pic>
    </p:spTree>
    <p:extLst>
      <p:ext uri="{BB962C8B-B14F-4D97-AF65-F5344CB8AC3E}">
        <p14:creationId xmlns:p14="http://schemas.microsoft.com/office/powerpoint/2010/main" val="17854750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Inhaltsplatzhalter 4">
            <a:extLst>
              <a:ext uri="{FF2B5EF4-FFF2-40B4-BE49-F238E27FC236}">
                <a16:creationId xmlns:a16="http://schemas.microsoft.com/office/drawing/2014/main" id="{CA7CD8FC-1F4A-40C1-9BF1-0D5D7643BB3F}"/>
              </a:ext>
            </a:extLst>
          </p:cNvPr>
          <p:cNvSpPr>
            <a:spLocks noGrp="1"/>
          </p:cNvSpPr>
          <p:nvPr>
            <p:ph idx="1"/>
          </p:nvPr>
        </p:nvSpPr>
        <p:spPr>
          <a:xfrm>
            <a:off x="838200" y="405517"/>
            <a:ext cx="10515600" cy="5771446"/>
          </a:xfrm>
        </p:spPr>
        <p:txBody>
          <a:bodyPr/>
          <a:lstStyle/>
          <a:p>
            <a:pPr marL="0" indent="0">
              <a:buNone/>
            </a:pPr>
            <a:r>
              <a:rPr lang="de-DE" dirty="0"/>
              <a:t>Das </a:t>
            </a:r>
            <a:r>
              <a:rPr lang="de-DE" b="1" dirty="0"/>
              <a:t>expressive Schreiben</a:t>
            </a:r>
            <a:r>
              <a:rPr lang="de-DE" dirty="0"/>
              <a:t>, mit dem der Amerikaner James W. </a:t>
            </a:r>
            <a:r>
              <a:rPr lang="de-DE" dirty="0" err="1"/>
              <a:t>Pennebaker</a:t>
            </a:r>
            <a:r>
              <a:rPr lang="de-DE" dirty="0"/>
              <a:t> 1986 erstmals mit Hilfe einer standardisierten Schreibaufgabe die Effekte des Schreibens auf die körperliche und psychische Gesundheit des Schreibenden empirisch untersuchte, erwähne ich hier lediglich. </a:t>
            </a:r>
          </a:p>
          <a:p>
            <a:pPr marL="0" indent="0">
              <a:buNone/>
            </a:pPr>
            <a:endParaRPr lang="de-DE" dirty="0"/>
          </a:p>
          <a:p>
            <a:pPr marL="0" indent="0">
              <a:buNone/>
            </a:pPr>
            <a:r>
              <a:rPr lang="de-DE" dirty="0"/>
              <a:t>Neben Silke Heimes, Lutz von Werder und den Absolventinnen des Berliner Studiengangs gibt es mittlerweile eine große Bandbreite an Literatur über kreatives, biografisches und therapeutisches Schreiben, das die Selbstwirksamkeitserwartung stärkt und Resilienz fördernd wirkt. </a:t>
            </a:r>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6456" y="5406016"/>
            <a:ext cx="4503565" cy="1451984"/>
          </a:xfrm>
          <a:prstGeom prst="rect">
            <a:avLst/>
          </a:prstGeom>
          <a:solidFill>
            <a:schemeClr val="accent1">
              <a:lumMod val="40000"/>
              <a:lumOff val="60000"/>
            </a:schemeClr>
          </a:solidFill>
        </p:spPr>
      </p:pic>
    </p:spTree>
    <p:extLst>
      <p:ext uri="{BB962C8B-B14F-4D97-AF65-F5344CB8AC3E}">
        <p14:creationId xmlns:p14="http://schemas.microsoft.com/office/powerpoint/2010/main" val="4543813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Inhaltsplatzhalter 4">
            <a:extLst>
              <a:ext uri="{FF2B5EF4-FFF2-40B4-BE49-F238E27FC236}">
                <a16:creationId xmlns:a16="http://schemas.microsoft.com/office/drawing/2014/main" id="{CA7CD8FC-1F4A-40C1-9BF1-0D5D7643BB3F}"/>
              </a:ext>
            </a:extLst>
          </p:cNvPr>
          <p:cNvSpPr>
            <a:spLocks noGrp="1"/>
          </p:cNvSpPr>
          <p:nvPr>
            <p:ph idx="1"/>
          </p:nvPr>
        </p:nvSpPr>
        <p:spPr>
          <a:xfrm>
            <a:off x="838200" y="628153"/>
            <a:ext cx="10515600" cy="5548810"/>
          </a:xfrm>
        </p:spPr>
        <p:txBody>
          <a:bodyPr>
            <a:normAutofit fontScale="92500" lnSpcReduction="20000"/>
          </a:bodyPr>
          <a:lstStyle/>
          <a:p>
            <a:pPr marL="0" indent="0">
              <a:buNone/>
            </a:pPr>
            <a:r>
              <a:rPr lang="de-DE" dirty="0"/>
              <a:t>Was ist also therapeutisches Schreiben – noch einmal wieder kurz zusammengefasst? Meine anfänglich formulierte Definition war bewusst einfach gehalten, um das Phänomen greifbar, aber auch umfassend zu umreißen: jede Art von Schreiben, die zur Persönlichkeitsentwicklung und zum eigenen Wohlbefinden beiträgt.</a:t>
            </a:r>
          </a:p>
          <a:p>
            <a:pPr marL="0" indent="0">
              <a:buNone/>
            </a:pPr>
            <a:endParaRPr lang="de-DE" dirty="0"/>
          </a:p>
          <a:p>
            <a:pPr marL="0" indent="0">
              <a:buNone/>
            </a:pPr>
            <a:r>
              <a:rPr lang="de-DE" dirty="0"/>
              <a:t>Ganz wichtig beim therapeutischen Schreiben, aber bisher nicht explizit erwähnt, ist vor allem noch dies: Positive Themen sind willkommen. Wer sich beim Tagebuchschreiben stundenlang immer weiter in sein Elend hineinschreibt, dem geht es hinterher sicher schlechter als zuvor, er riskiert sogar, vollkommen in den Zusammenbruch zu schlittern. Das wäre gerade keine Schreibtherapie. Deshalb müssen Therapeuten ihre Klienten immer darauf hinweisen, dass kurze Impulse gut tun, dass sich aber niemand über einen längeren Schreibzeitraum in schwierige Themen hineinbegeben soll. Wenn Schreiben oder auch Lesen zur dauerhaften Flucht aus der Wirklichkeit dient und man nur noch um sein Leid kreist, dann wirkt das ungünstig und verschlechtert den Zustand des Schreibenden.</a:t>
            </a:r>
          </a:p>
          <a:p>
            <a:pPr marL="0" indent="0">
              <a:buNone/>
            </a:pPr>
            <a:endParaRPr lang="de-DE" dirty="0"/>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6456" y="5406016"/>
            <a:ext cx="4503565" cy="1451984"/>
          </a:xfrm>
          <a:prstGeom prst="rect">
            <a:avLst/>
          </a:prstGeom>
          <a:solidFill>
            <a:schemeClr val="accent1">
              <a:lumMod val="40000"/>
              <a:lumOff val="60000"/>
            </a:schemeClr>
          </a:solidFill>
        </p:spPr>
      </p:pic>
    </p:spTree>
    <p:extLst>
      <p:ext uri="{BB962C8B-B14F-4D97-AF65-F5344CB8AC3E}">
        <p14:creationId xmlns:p14="http://schemas.microsoft.com/office/powerpoint/2010/main" val="39450527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Inhaltsplatzhalter 4">
            <a:extLst>
              <a:ext uri="{FF2B5EF4-FFF2-40B4-BE49-F238E27FC236}">
                <a16:creationId xmlns:a16="http://schemas.microsoft.com/office/drawing/2014/main" id="{CA7CD8FC-1F4A-40C1-9BF1-0D5D7643BB3F}"/>
              </a:ext>
            </a:extLst>
          </p:cNvPr>
          <p:cNvSpPr>
            <a:spLocks noGrp="1"/>
          </p:cNvSpPr>
          <p:nvPr>
            <p:ph idx="1"/>
          </p:nvPr>
        </p:nvSpPr>
        <p:spPr>
          <a:xfrm>
            <a:off x="838200" y="962108"/>
            <a:ext cx="10515600" cy="5214855"/>
          </a:xfrm>
        </p:spPr>
        <p:txBody>
          <a:bodyPr/>
          <a:lstStyle/>
          <a:p>
            <a:pPr marL="0" indent="0">
              <a:buNone/>
            </a:pPr>
            <a:r>
              <a:rPr lang="de-DE" dirty="0"/>
              <a:t>Thomas Mann – der Literaturnobelpreisträger hat 1927 in der Schrift „Lübeck als geistige Lebensform“ den Zusammenhang von Schreiben und Selbsterkenntnis, therapeutischen Wirkungen und Handeln so zusammengefasst: </a:t>
            </a:r>
          </a:p>
          <a:p>
            <a:pPr marL="0" indent="0">
              <a:buNone/>
            </a:pPr>
            <a:r>
              <a:rPr lang="de-DE" dirty="0">
                <a:solidFill>
                  <a:srgbClr val="FF0000"/>
                </a:solidFill>
              </a:rPr>
              <a:t>„Wie ich mich zum Leben verhielte und zum Tode: ich erfuhr alles, indem ich schrieb – und erfuhr zugleich, dass der Mensch auf keine andere Weise sich kennenlernt, als indem er handelt.“</a:t>
            </a:r>
          </a:p>
          <a:p>
            <a:pPr marL="0" indent="0">
              <a:buNone/>
            </a:pPr>
            <a:endParaRPr lang="de-DE" dirty="0"/>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6456" y="5406016"/>
            <a:ext cx="4503565" cy="1451984"/>
          </a:xfrm>
          <a:prstGeom prst="rect">
            <a:avLst/>
          </a:prstGeom>
          <a:solidFill>
            <a:schemeClr val="accent1">
              <a:lumMod val="40000"/>
              <a:lumOff val="60000"/>
            </a:schemeClr>
          </a:solidFill>
        </p:spPr>
      </p:pic>
    </p:spTree>
    <p:extLst>
      <p:ext uri="{BB962C8B-B14F-4D97-AF65-F5344CB8AC3E}">
        <p14:creationId xmlns:p14="http://schemas.microsoft.com/office/powerpoint/2010/main" val="40322091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Inhaltsplatzhalter 4">
            <a:extLst>
              <a:ext uri="{FF2B5EF4-FFF2-40B4-BE49-F238E27FC236}">
                <a16:creationId xmlns:a16="http://schemas.microsoft.com/office/drawing/2014/main" id="{CA7CD8FC-1F4A-40C1-9BF1-0D5D7643BB3F}"/>
              </a:ext>
            </a:extLst>
          </p:cNvPr>
          <p:cNvSpPr>
            <a:spLocks noGrp="1"/>
          </p:cNvSpPr>
          <p:nvPr>
            <p:ph idx="1"/>
          </p:nvPr>
        </p:nvSpPr>
        <p:spPr>
          <a:xfrm>
            <a:off x="838200" y="739471"/>
            <a:ext cx="10515600" cy="5437492"/>
          </a:xfrm>
        </p:spPr>
        <p:txBody>
          <a:bodyPr>
            <a:normAutofit fontScale="92500" lnSpcReduction="20000"/>
          </a:bodyPr>
          <a:lstStyle/>
          <a:p>
            <a:pPr marL="0" indent="0">
              <a:buNone/>
            </a:pPr>
            <a:r>
              <a:rPr lang="en-GB" b="1" dirty="0">
                <a:solidFill>
                  <a:srgbClr val="FF0000"/>
                </a:solidFill>
              </a:rPr>
              <a:t>According to studies, therapeutic writing can help us:</a:t>
            </a:r>
            <a:endParaRPr lang="de-DE" dirty="0">
              <a:solidFill>
                <a:srgbClr val="FF0000"/>
              </a:solidFill>
            </a:endParaRPr>
          </a:p>
          <a:p>
            <a:pPr lvl="0"/>
            <a:r>
              <a:rPr lang="en-GB" dirty="0"/>
              <a:t>Heal from physical or emotional pain</a:t>
            </a:r>
            <a:endParaRPr lang="de-DE" dirty="0"/>
          </a:p>
          <a:p>
            <a:pPr lvl="0"/>
            <a:r>
              <a:rPr lang="de-DE" dirty="0" err="1"/>
              <a:t>Reduce</a:t>
            </a:r>
            <a:r>
              <a:rPr lang="de-DE" dirty="0"/>
              <a:t> stress</a:t>
            </a:r>
          </a:p>
          <a:p>
            <a:pPr lvl="0"/>
            <a:r>
              <a:rPr lang="de-DE" dirty="0" err="1"/>
              <a:t>Enhance</a:t>
            </a:r>
            <a:r>
              <a:rPr lang="de-DE" dirty="0"/>
              <a:t> </a:t>
            </a:r>
            <a:r>
              <a:rPr lang="de-DE" dirty="0" err="1"/>
              <a:t>the</a:t>
            </a:r>
            <a:r>
              <a:rPr lang="de-DE" dirty="0"/>
              <a:t> immune </a:t>
            </a:r>
            <a:r>
              <a:rPr lang="de-DE" dirty="0" err="1"/>
              <a:t>system</a:t>
            </a:r>
            <a:endParaRPr lang="de-DE" dirty="0"/>
          </a:p>
          <a:p>
            <a:pPr lvl="0"/>
            <a:r>
              <a:rPr lang="de-DE" dirty="0"/>
              <a:t>Change </a:t>
            </a:r>
            <a:r>
              <a:rPr lang="de-DE" dirty="0" err="1"/>
              <a:t>mood</a:t>
            </a:r>
            <a:endParaRPr lang="de-DE" dirty="0"/>
          </a:p>
          <a:p>
            <a:pPr lvl="0"/>
            <a:r>
              <a:rPr lang="de-DE" dirty="0" err="1"/>
              <a:t>Understand</a:t>
            </a:r>
            <a:r>
              <a:rPr lang="de-DE" dirty="0"/>
              <a:t> </a:t>
            </a:r>
            <a:r>
              <a:rPr lang="de-DE" dirty="0" err="1"/>
              <a:t>our</a:t>
            </a:r>
            <a:r>
              <a:rPr lang="de-DE" dirty="0"/>
              <a:t> </a:t>
            </a:r>
            <a:r>
              <a:rPr lang="de-DE" dirty="0" err="1"/>
              <a:t>past</a:t>
            </a:r>
            <a:endParaRPr lang="de-DE" dirty="0"/>
          </a:p>
          <a:p>
            <a:pPr lvl="0"/>
            <a:r>
              <a:rPr lang="de-DE" dirty="0" err="1"/>
              <a:t>Recover</a:t>
            </a:r>
            <a:r>
              <a:rPr lang="de-DE" dirty="0"/>
              <a:t> </a:t>
            </a:r>
            <a:r>
              <a:rPr lang="de-DE" dirty="0" err="1"/>
              <a:t>from</a:t>
            </a:r>
            <a:r>
              <a:rPr lang="de-DE" dirty="0"/>
              <a:t> </a:t>
            </a:r>
            <a:r>
              <a:rPr lang="de-DE" dirty="0" err="1"/>
              <a:t>trauma</a:t>
            </a:r>
            <a:endParaRPr lang="de-DE" dirty="0"/>
          </a:p>
          <a:p>
            <a:pPr lvl="0"/>
            <a:r>
              <a:rPr lang="de-DE" dirty="0" err="1"/>
              <a:t>Process</a:t>
            </a:r>
            <a:r>
              <a:rPr lang="de-DE" dirty="0"/>
              <a:t> </a:t>
            </a:r>
            <a:r>
              <a:rPr lang="de-DE" dirty="0" err="1"/>
              <a:t>our</a:t>
            </a:r>
            <a:r>
              <a:rPr lang="de-DE" dirty="0"/>
              <a:t> </a:t>
            </a:r>
            <a:r>
              <a:rPr lang="de-DE" dirty="0" err="1"/>
              <a:t>life</a:t>
            </a:r>
            <a:r>
              <a:rPr lang="de-DE" dirty="0"/>
              <a:t> </a:t>
            </a:r>
            <a:r>
              <a:rPr lang="de-DE" dirty="0" err="1"/>
              <a:t>experiences</a:t>
            </a:r>
            <a:endParaRPr lang="de-DE" dirty="0"/>
          </a:p>
          <a:p>
            <a:pPr lvl="0"/>
            <a:r>
              <a:rPr lang="en-GB" dirty="0"/>
              <a:t>Understand and integrate our personal story</a:t>
            </a:r>
            <a:endParaRPr lang="de-DE" dirty="0"/>
          </a:p>
          <a:p>
            <a:pPr lvl="0"/>
            <a:r>
              <a:rPr lang="de-DE" dirty="0" err="1"/>
              <a:t>Organize</a:t>
            </a:r>
            <a:r>
              <a:rPr lang="de-DE" dirty="0"/>
              <a:t> </a:t>
            </a:r>
            <a:r>
              <a:rPr lang="de-DE" dirty="0" err="1"/>
              <a:t>our</a:t>
            </a:r>
            <a:r>
              <a:rPr lang="de-DE" dirty="0"/>
              <a:t> </a:t>
            </a:r>
            <a:r>
              <a:rPr lang="de-DE" dirty="0" err="1"/>
              <a:t>life</a:t>
            </a:r>
            <a:endParaRPr lang="de-DE" dirty="0"/>
          </a:p>
          <a:p>
            <a:pPr lvl="0"/>
            <a:r>
              <a:rPr lang="de-DE" dirty="0"/>
              <a:t>Deal </a:t>
            </a:r>
            <a:r>
              <a:rPr lang="de-DE" dirty="0" err="1"/>
              <a:t>with</a:t>
            </a:r>
            <a:r>
              <a:rPr lang="de-DE" dirty="0"/>
              <a:t> </a:t>
            </a:r>
            <a:r>
              <a:rPr lang="de-DE" dirty="0" err="1"/>
              <a:t>our</a:t>
            </a:r>
            <a:r>
              <a:rPr lang="de-DE" dirty="0"/>
              <a:t> social </a:t>
            </a:r>
            <a:r>
              <a:rPr lang="de-DE" dirty="0" err="1"/>
              <a:t>life</a:t>
            </a:r>
            <a:endParaRPr lang="de-DE" dirty="0"/>
          </a:p>
          <a:p>
            <a:pPr lvl="0"/>
            <a:r>
              <a:rPr lang="en-GB" dirty="0"/>
              <a:t>Have better performance at work, school or studies</a:t>
            </a:r>
            <a:endParaRPr lang="de-DE" dirty="0"/>
          </a:p>
          <a:p>
            <a:pPr lvl="0"/>
            <a:r>
              <a:rPr lang="en-GB" dirty="0"/>
              <a:t>Increase the possibilities of finding a job</a:t>
            </a:r>
            <a:endParaRPr lang="de-DE" dirty="0"/>
          </a:p>
          <a:p>
            <a:endParaRPr lang="de-DE" dirty="0"/>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6456" y="5406016"/>
            <a:ext cx="4503565" cy="1451984"/>
          </a:xfrm>
          <a:prstGeom prst="rect">
            <a:avLst/>
          </a:prstGeom>
          <a:solidFill>
            <a:schemeClr val="accent1">
              <a:lumMod val="40000"/>
              <a:lumOff val="60000"/>
            </a:schemeClr>
          </a:solidFill>
        </p:spPr>
      </p:pic>
    </p:spTree>
    <p:extLst>
      <p:ext uri="{BB962C8B-B14F-4D97-AF65-F5344CB8AC3E}">
        <p14:creationId xmlns:p14="http://schemas.microsoft.com/office/powerpoint/2010/main" val="3178174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Inhaltsplatzhalter 4">
            <a:extLst>
              <a:ext uri="{FF2B5EF4-FFF2-40B4-BE49-F238E27FC236}">
                <a16:creationId xmlns:a16="http://schemas.microsoft.com/office/drawing/2014/main" id="{CA7CD8FC-1F4A-40C1-9BF1-0D5D7643BB3F}"/>
              </a:ext>
            </a:extLst>
          </p:cNvPr>
          <p:cNvSpPr>
            <a:spLocks noGrp="1"/>
          </p:cNvSpPr>
          <p:nvPr>
            <p:ph idx="1"/>
          </p:nvPr>
        </p:nvSpPr>
        <p:spPr>
          <a:xfrm>
            <a:off x="838200" y="850790"/>
            <a:ext cx="10515600" cy="5326173"/>
          </a:xfrm>
        </p:spPr>
        <p:txBody>
          <a:bodyPr/>
          <a:lstStyle/>
          <a:p>
            <a:pPr marL="0" indent="0" algn="ctr">
              <a:buNone/>
            </a:pPr>
            <a:r>
              <a:rPr lang="en-GB" sz="3600" i="1" dirty="0">
                <a:latin typeface="Times New Roman" panose="02020603050405020304" pitchFamily="18" charset="0"/>
                <a:ea typeface="Times New Roman" panose="02020603050405020304" pitchFamily="18" charset="0"/>
              </a:rPr>
              <a:t>In moments of ecstasy, in moments of despair</a:t>
            </a:r>
            <a:endParaRPr lang="de-DE" sz="3600" dirty="0">
              <a:latin typeface="Times New Roman" panose="02020603050405020304" pitchFamily="18" charset="0"/>
              <a:ea typeface="Times New Roman" panose="02020603050405020304" pitchFamily="18" charset="0"/>
            </a:endParaRPr>
          </a:p>
          <a:p>
            <a:pPr marL="0" indent="0" algn="ctr">
              <a:buNone/>
            </a:pPr>
            <a:r>
              <a:rPr lang="en-GB" sz="3600" i="1" dirty="0">
                <a:latin typeface="Times New Roman" panose="02020603050405020304" pitchFamily="18" charset="0"/>
                <a:ea typeface="Times New Roman" panose="02020603050405020304" pitchFamily="18" charset="0"/>
              </a:rPr>
              <a:t>the journal remains an impassive, silent friend,</a:t>
            </a:r>
            <a:endParaRPr lang="de-DE" sz="3600" dirty="0">
              <a:latin typeface="Times New Roman" panose="02020603050405020304" pitchFamily="18" charset="0"/>
              <a:ea typeface="Times New Roman" panose="02020603050405020304" pitchFamily="18" charset="0"/>
            </a:endParaRPr>
          </a:p>
          <a:p>
            <a:pPr marL="0" indent="0" algn="ctr">
              <a:buNone/>
            </a:pPr>
            <a:r>
              <a:rPr lang="en-GB" sz="3600" i="1" dirty="0">
                <a:latin typeface="Times New Roman" panose="02020603050405020304" pitchFamily="18" charset="0"/>
                <a:ea typeface="Times New Roman" panose="02020603050405020304" pitchFamily="18" charset="0"/>
              </a:rPr>
              <a:t>forever ready to coach, to confront, to critique,</a:t>
            </a:r>
            <a:endParaRPr lang="de-DE" sz="3600" dirty="0">
              <a:latin typeface="Times New Roman" panose="02020603050405020304" pitchFamily="18" charset="0"/>
              <a:ea typeface="Times New Roman" panose="02020603050405020304" pitchFamily="18" charset="0"/>
            </a:endParaRPr>
          </a:p>
          <a:p>
            <a:pPr marL="0" indent="0" algn="ctr">
              <a:buNone/>
            </a:pPr>
            <a:r>
              <a:rPr lang="en-GB" sz="3600" i="1" dirty="0">
                <a:latin typeface="Times New Roman" panose="02020603050405020304" pitchFamily="18" charset="0"/>
                <a:ea typeface="Times New Roman" panose="02020603050405020304" pitchFamily="18" charset="0"/>
              </a:rPr>
              <a:t>to console. Its potential as a tool</a:t>
            </a:r>
            <a:endParaRPr lang="de-DE" sz="3600" dirty="0">
              <a:latin typeface="Times New Roman" panose="02020603050405020304" pitchFamily="18" charset="0"/>
              <a:ea typeface="Times New Roman" panose="02020603050405020304" pitchFamily="18" charset="0"/>
            </a:endParaRPr>
          </a:p>
          <a:p>
            <a:pPr marL="0" indent="0" algn="ctr">
              <a:buNone/>
            </a:pPr>
            <a:r>
              <a:rPr lang="en-GB" sz="3600" i="1" dirty="0">
                <a:latin typeface="Times New Roman" panose="02020603050405020304" pitchFamily="18" charset="0"/>
                <a:ea typeface="Times New Roman" panose="02020603050405020304" pitchFamily="18" charset="0"/>
              </a:rPr>
              <a:t>for holistic mental health</a:t>
            </a:r>
            <a:endParaRPr lang="de-DE" sz="3600" dirty="0">
              <a:latin typeface="Times New Roman" panose="02020603050405020304" pitchFamily="18" charset="0"/>
              <a:ea typeface="Times New Roman" panose="02020603050405020304" pitchFamily="18" charset="0"/>
            </a:endParaRPr>
          </a:p>
          <a:p>
            <a:pPr marL="0" indent="0" algn="ctr">
              <a:buNone/>
            </a:pPr>
            <a:r>
              <a:rPr lang="en-GB" sz="3600" i="1" dirty="0">
                <a:latin typeface="Times New Roman" panose="02020603050405020304" pitchFamily="18" charset="0"/>
                <a:ea typeface="Times New Roman" panose="02020603050405020304" pitchFamily="18" charset="0"/>
              </a:rPr>
              <a:t>in unsurpassed.</a:t>
            </a:r>
            <a:br>
              <a:rPr lang="en-GB" sz="3600" i="1" dirty="0">
                <a:latin typeface="Times New Roman" panose="02020603050405020304" pitchFamily="18" charset="0"/>
                <a:ea typeface="Times New Roman" panose="02020603050405020304" pitchFamily="18" charset="0"/>
              </a:rPr>
            </a:br>
            <a:r>
              <a:rPr lang="de-DE" sz="3600" i="1" dirty="0">
                <a:latin typeface="Times New Roman" panose="02020603050405020304" pitchFamily="18" charset="0"/>
                <a:ea typeface="Times New Roman" panose="02020603050405020304" pitchFamily="18" charset="0"/>
              </a:rPr>
              <a:t>(Adams, 1998)</a:t>
            </a:r>
            <a:endParaRPr lang="de-DE" sz="3600" dirty="0">
              <a:latin typeface="Times New Roman" panose="02020603050405020304" pitchFamily="18" charset="0"/>
              <a:ea typeface="Times New Roman" panose="02020603050405020304" pitchFamily="18" charset="0"/>
            </a:endParaRPr>
          </a:p>
          <a:p>
            <a:pPr marL="0" indent="0">
              <a:buNone/>
            </a:pPr>
            <a:endParaRPr lang="de-DE" dirty="0"/>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6456" y="5406016"/>
            <a:ext cx="4503565" cy="1451984"/>
          </a:xfrm>
          <a:prstGeom prst="rect">
            <a:avLst/>
          </a:prstGeom>
          <a:solidFill>
            <a:schemeClr val="accent1">
              <a:lumMod val="40000"/>
              <a:lumOff val="60000"/>
            </a:schemeClr>
          </a:solidFill>
        </p:spPr>
      </p:pic>
    </p:spTree>
    <p:extLst>
      <p:ext uri="{BB962C8B-B14F-4D97-AF65-F5344CB8AC3E}">
        <p14:creationId xmlns:p14="http://schemas.microsoft.com/office/powerpoint/2010/main" val="19009293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39007824-3EB4-4D8E-9A95-E449A672D397}"/>
              </a:ext>
            </a:extLst>
          </p:cNvPr>
          <p:cNvSpPr>
            <a:spLocks noGrp="1"/>
          </p:cNvSpPr>
          <p:nvPr>
            <p:ph type="title"/>
          </p:nvPr>
        </p:nvSpPr>
        <p:spPr/>
        <p:txBody>
          <a:bodyPr/>
          <a:lstStyle/>
          <a:p>
            <a:r>
              <a:rPr lang="en-GB" b="1" i="1" dirty="0">
                <a:solidFill>
                  <a:srgbClr val="FF0000"/>
                </a:solidFill>
              </a:rPr>
              <a:t>REFERENCES</a:t>
            </a:r>
            <a:br>
              <a:rPr lang="de-DE" dirty="0"/>
            </a:br>
            <a:endParaRPr lang="de-DE" dirty="0"/>
          </a:p>
        </p:txBody>
      </p:sp>
      <p:sp>
        <p:nvSpPr>
          <p:cNvPr id="5" name="Inhaltsplatzhalter 4">
            <a:extLst>
              <a:ext uri="{FF2B5EF4-FFF2-40B4-BE49-F238E27FC236}">
                <a16:creationId xmlns:a16="http://schemas.microsoft.com/office/drawing/2014/main" id="{CA7CD8FC-1F4A-40C1-9BF1-0D5D7643BB3F}"/>
              </a:ext>
            </a:extLst>
          </p:cNvPr>
          <p:cNvSpPr>
            <a:spLocks noGrp="1"/>
          </p:cNvSpPr>
          <p:nvPr>
            <p:ph idx="1"/>
          </p:nvPr>
        </p:nvSpPr>
        <p:spPr>
          <a:xfrm>
            <a:off x="838200" y="1407381"/>
            <a:ext cx="10515600" cy="4769582"/>
          </a:xfrm>
        </p:spPr>
        <p:txBody>
          <a:bodyPr>
            <a:normAutofit/>
          </a:bodyPr>
          <a:lstStyle/>
          <a:p>
            <a:pPr marL="0" indent="0">
              <a:buNone/>
            </a:pPr>
            <a:r>
              <a:rPr lang="en-GB" dirty="0"/>
              <a:t>Adams, K. (1998). </a:t>
            </a:r>
            <a:r>
              <a:rPr lang="en-GB" i="1" dirty="0"/>
              <a:t>The Way of the Journal</a:t>
            </a:r>
            <a:r>
              <a:rPr lang="en-GB" dirty="0"/>
              <a:t>. Second edition. Baltimore, Maryland: The Sidran Institute Press.</a:t>
            </a:r>
            <a:endParaRPr lang="de-DE" dirty="0"/>
          </a:p>
          <a:p>
            <a:pPr marL="0" indent="0">
              <a:buNone/>
            </a:pPr>
            <a:r>
              <a:rPr lang="en-GB" dirty="0"/>
              <a:t>Adams, K. (1999). Writing as therapy. </a:t>
            </a:r>
            <a:r>
              <a:rPr lang="en-GB" i="1" dirty="0" err="1"/>
              <a:t>Counseling</a:t>
            </a:r>
            <a:r>
              <a:rPr lang="en-GB" i="1" dirty="0"/>
              <a:t> &amp; Human Development</a:t>
            </a:r>
            <a:r>
              <a:rPr lang="en-GB" dirty="0"/>
              <a:t>. Denver: Love Publishing.</a:t>
            </a:r>
            <a:endParaRPr lang="de-DE" dirty="0"/>
          </a:p>
          <a:p>
            <a:pPr marL="0" indent="0">
              <a:buNone/>
            </a:pPr>
            <a:r>
              <a:rPr lang="en-GB" dirty="0" err="1"/>
              <a:t>DeSalvo</a:t>
            </a:r>
            <a:r>
              <a:rPr lang="en-GB" dirty="0"/>
              <a:t>, L. (1999). </a:t>
            </a:r>
            <a:r>
              <a:rPr lang="en-GB" i="1" dirty="0"/>
              <a:t>Writing as a way of healing</a:t>
            </a:r>
            <a:r>
              <a:rPr lang="en-GB" dirty="0"/>
              <a:t>. </a:t>
            </a:r>
            <a:r>
              <a:rPr lang="de-DE" dirty="0"/>
              <a:t>Boston: </a:t>
            </a:r>
            <a:r>
              <a:rPr lang="de-DE" dirty="0" err="1"/>
              <a:t>Beacon</a:t>
            </a:r>
            <a:r>
              <a:rPr lang="de-DE" dirty="0"/>
              <a:t> Press.</a:t>
            </a:r>
          </a:p>
          <a:p>
            <a:pPr marL="0" indent="0">
              <a:buNone/>
            </a:pPr>
            <a:r>
              <a:rPr lang="en-GB" dirty="0"/>
              <a:t>Ferrari AJ, </a:t>
            </a:r>
            <a:r>
              <a:rPr lang="en-GB" dirty="0" err="1"/>
              <a:t>Charlson</a:t>
            </a:r>
            <a:r>
              <a:rPr lang="en-GB" dirty="0"/>
              <a:t> FJ, Norman RE, Patten SB, Freedman G, Murray CJ, et al. (2013) Burden of depressive disorders by country, sex, age, and year: findings from the global burden of disease study 2010. </a:t>
            </a:r>
            <a:r>
              <a:rPr lang="en-GB" dirty="0" err="1"/>
              <a:t>PLoS</a:t>
            </a:r>
            <a:r>
              <a:rPr lang="en-GB" dirty="0"/>
              <a:t> medicine.</a:t>
            </a:r>
            <a:endParaRPr lang="de-DE" dirty="0"/>
          </a:p>
          <a:p>
            <a:pPr marL="0" indent="0">
              <a:buNone/>
            </a:pPr>
            <a:endParaRPr lang="de-DE" dirty="0"/>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6456" y="5406016"/>
            <a:ext cx="4503565" cy="1451984"/>
          </a:xfrm>
          <a:prstGeom prst="rect">
            <a:avLst/>
          </a:prstGeom>
          <a:solidFill>
            <a:schemeClr val="accent1">
              <a:lumMod val="40000"/>
              <a:lumOff val="60000"/>
            </a:schemeClr>
          </a:solidFill>
        </p:spPr>
      </p:pic>
    </p:spTree>
    <p:extLst>
      <p:ext uri="{BB962C8B-B14F-4D97-AF65-F5344CB8AC3E}">
        <p14:creationId xmlns:p14="http://schemas.microsoft.com/office/powerpoint/2010/main" val="1757666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39007824-3EB4-4D8E-9A95-E449A672D397}"/>
              </a:ext>
            </a:extLst>
          </p:cNvPr>
          <p:cNvSpPr>
            <a:spLocks noGrp="1"/>
          </p:cNvSpPr>
          <p:nvPr>
            <p:ph type="title"/>
          </p:nvPr>
        </p:nvSpPr>
        <p:spPr>
          <a:xfrm>
            <a:off x="838200" y="681037"/>
            <a:ext cx="10515600" cy="575269"/>
          </a:xfrm>
        </p:spPr>
        <p:txBody>
          <a:bodyPr>
            <a:normAutofit fontScale="90000"/>
          </a:bodyPr>
          <a:lstStyle/>
          <a:p>
            <a:r>
              <a:rPr lang="en-GB" b="1" i="1" dirty="0">
                <a:solidFill>
                  <a:srgbClr val="FF0000"/>
                </a:solidFill>
              </a:rPr>
              <a:t>REFERENCES</a:t>
            </a:r>
            <a:br>
              <a:rPr lang="de-DE" dirty="0"/>
            </a:br>
            <a:endParaRPr lang="de-DE" dirty="0"/>
          </a:p>
        </p:txBody>
      </p:sp>
      <p:sp>
        <p:nvSpPr>
          <p:cNvPr id="5" name="Inhaltsplatzhalter 4">
            <a:extLst>
              <a:ext uri="{FF2B5EF4-FFF2-40B4-BE49-F238E27FC236}">
                <a16:creationId xmlns:a16="http://schemas.microsoft.com/office/drawing/2014/main" id="{CA7CD8FC-1F4A-40C1-9BF1-0D5D7643BB3F}"/>
              </a:ext>
            </a:extLst>
          </p:cNvPr>
          <p:cNvSpPr>
            <a:spLocks noGrp="1"/>
          </p:cNvSpPr>
          <p:nvPr>
            <p:ph idx="1"/>
          </p:nvPr>
        </p:nvSpPr>
        <p:spPr>
          <a:xfrm>
            <a:off x="838200" y="1256306"/>
            <a:ext cx="10515600" cy="4920657"/>
          </a:xfrm>
        </p:spPr>
        <p:txBody>
          <a:bodyPr>
            <a:normAutofit fontScale="85000" lnSpcReduction="10000"/>
          </a:bodyPr>
          <a:lstStyle/>
          <a:p>
            <a:r>
              <a:rPr lang="en-GB" dirty="0" err="1"/>
              <a:t>Grason</a:t>
            </a:r>
            <a:r>
              <a:rPr lang="en-GB" dirty="0"/>
              <a:t>, S. (2005). </a:t>
            </a:r>
            <a:r>
              <a:rPr lang="en-GB" i="1" dirty="0" err="1"/>
              <a:t>Journalution</a:t>
            </a:r>
            <a:r>
              <a:rPr lang="en-GB" i="1" dirty="0"/>
              <a:t>: journaling to awaken your inner voice, heal your life, and manifest your dreams</a:t>
            </a:r>
            <a:r>
              <a:rPr lang="en-GB" dirty="0"/>
              <a:t>. 1st edition. Novato, California: New </a:t>
            </a:r>
            <a:r>
              <a:rPr lang="en-GB" dirty="0" err="1"/>
              <a:t>Wolrd</a:t>
            </a:r>
            <a:r>
              <a:rPr lang="en-GB" dirty="0"/>
              <a:t> Library.</a:t>
            </a:r>
            <a:endParaRPr lang="de-DE" dirty="0"/>
          </a:p>
          <a:p>
            <a:r>
              <a:rPr lang="en-GB" dirty="0"/>
              <a:t>Koopman, C., </a:t>
            </a:r>
            <a:r>
              <a:rPr lang="en-GB" dirty="0" err="1"/>
              <a:t>Ismailji</a:t>
            </a:r>
            <a:r>
              <a:rPr lang="en-GB" dirty="0"/>
              <a:t>, T., Holmes, D., Classen, C., </a:t>
            </a:r>
            <a:r>
              <a:rPr lang="en-GB" dirty="0" err="1"/>
              <a:t>Palesh</a:t>
            </a:r>
            <a:r>
              <a:rPr lang="en-GB" dirty="0"/>
              <a:t>, O., &amp; Wales, T. (2005). The effects of expressive writing on pain, depression, and posttraumatic stress symptoms in partners of intimate violence. </a:t>
            </a:r>
            <a:r>
              <a:rPr lang="en-GB" i="1" dirty="0"/>
              <a:t>Journal of Health Psychology</a:t>
            </a:r>
            <a:r>
              <a:rPr lang="en-GB" dirty="0"/>
              <a:t>, 10(2), 211–221.</a:t>
            </a:r>
            <a:endParaRPr lang="de-DE" dirty="0"/>
          </a:p>
          <a:p>
            <a:r>
              <a:rPr lang="en-GB" dirty="0" err="1"/>
              <a:t>Kuruppuarachchi</a:t>
            </a:r>
            <a:r>
              <a:rPr lang="en-GB" dirty="0"/>
              <a:t> KALA, Wijeratne LT. (2004) Depression intervention in resource-poor regions. </a:t>
            </a:r>
            <a:r>
              <a:rPr lang="en-GB" i="1" dirty="0"/>
              <a:t>The British Journal of Psychiatry</a:t>
            </a:r>
            <a:r>
              <a:rPr lang="en-GB" dirty="0"/>
              <a:t>.</a:t>
            </a:r>
            <a:endParaRPr lang="de-DE" dirty="0"/>
          </a:p>
          <a:p>
            <a:r>
              <a:rPr lang="en-GB" dirty="0"/>
              <a:t>Pennebaker, J.W.. (2004). </a:t>
            </a:r>
            <a:r>
              <a:rPr lang="en-GB" i="1" dirty="0"/>
              <a:t>Writing to heal: A guided journal for recovering from trauma and emotional upheaval</a:t>
            </a:r>
            <a:r>
              <a:rPr lang="en-GB" dirty="0"/>
              <a:t>. Oakland CA: New Harbinger Publications.</a:t>
            </a:r>
            <a:endParaRPr lang="de-DE" dirty="0"/>
          </a:p>
          <a:p>
            <a:r>
              <a:rPr lang="en-GB" dirty="0" err="1"/>
              <a:t>Progoff</a:t>
            </a:r>
            <a:r>
              <a:rPr lang="en-GB" dirty="0"/>
              <a:t>, I. (1992). </a:t>
            </a:r>
            <a:r>
              <a:rPr lang="en-GB" i="1" dirty="0"/>
              <a:t>At a Journal Workshop</a:t>
            </a:r>
            <a:r>
              <a:rPr lang="en-GB" dirty="0"/>
              <a:t>. New York: </a:t>
            </a:r>
            <a:r>
              <a:rPr lang="en-GB" dirty="0" err="1"/>
              <a:t>Tarcher</a:t>
            </a:r>
            <a:r>
              <a:rPr lang="en-GB" dirty="0"/>
              <a:t>.</a:t>
            </a:r>
            <a:endParaRPr lang="de-DE" dirty="0"/>
          </a:p>
          <a:p>
            <a:r>
              <a:rPr lang="en-GB" dirty="0"/>
              <a:t>Rogers, C.R. (1980). </a:t>
            </a:r>
            <a:r>
              <a:rPr lang="en-GB" i="1" dirty="0"/>
              <a:t>A way of being</a:t>
            </a:r>
            <a:r>
              <a:rPr lang="en-GB" dirty="0"/>
              <a:t>. Boston: Houghton Mifflin.</a:t>
            </a:r>
            <a:endParaRPr lang="de-DE" dirty="0"/>
          </a:p>
          <a:p>
            <a:r>
              <a:rPr lang="en-GB" dirty="0"/>
              <a:t>Schneider, P. (2003). </a:t>
            </a:r>
            <a:r>
              <a:rPr lang="en-GB" i="1" dirty="0"/>
              <a:t>Writing alone and with others</a:t>
            </a:r>
            <a:r>
              <a:rPr lang="en-GB" dirty="0"/>
              <a:t>. </a:t>
            </a:r>
            <a:r>
              <a:rPr lang="de-DE" dirty="0"/>
              <a:t>USA: Oxford University Press</a:t>
            </a:r>
          </a:p>
          <a:p>
            <a:pPr marL="0" indent="0">
              <a:buNone/>
            </a:pPr>
            <a:endParaRPr lang="de-DE" dirty="0"/>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6456" y="5406016"/>
            <a:ext cx="4503565" cy="1451984"/>
          </a:xfrm>
          <a:prstGeom prst="rect">
            <a:avLst/>
          </a:prstGeom>
          <a:solidFill>
            <a:schemeClr val="accent1">
              <a:lumMod val="40000"/>
              <a:lumOff val="60000"/>
            </a:schemeClr>
          </a:solidFill>
        </p:spPr>
      </p:pic>
    </p:spTree>
    <p:extLst>
      <p:ext uri="{BB962C8B-B14F-4D97-AF65-F5344CB8AC3E}">
        <p14:creationId xmlns:p14="http://schemas.microsoft.com/office/powerpoint/2010/main" val="38638678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9AEE98B1-3CA0-4136-8972-D5470BD939F8}"/>
              </a:ext>
            </a:extLst>
          </p:cNvPr>
          <p:cNvSpPr>
            <a:spLocks noGrp="1"/>
          </p:cNvSpPr>
          <p:nvPr>
            <p:ph sz="half" idx="2"/>
          </p:nvPr>
        </p:nvSpPr>
        <p:spPr>
          <a:xfrm>
            <a:off x="6010382" y="549669"/>
            <a:ext cx="5573730" cy="6560048"/>
          </a:xfrm>
        </p:spPr>
        <p:txBody>
          <a:bodyPr>
            <a:normAutofit fontScale="55000" lnSpcReduction="20000"/>
          </a:bodyPr>
          <a:lstStyle/>
          <a:p>
            <a:pPr marL="0" indent="0">
              <a:buNone/>
            </a:pPr>
            <a:r>
              <a:rPr lang="de-DE" dirty="0"/>
              <a:t>Ich hätte sterben können, </a:t>
            </a:r>
          </a:p>
          <a:p>
            <a:pPr marL="0" indent="0">
              <a:buNone/>
            </a:pPr>
            <a:r>
              <a:rPr lang="de-DE" dirty="0"/>
              <a:t>ich hätte in dieser Stille leben können, </a:t>
            </a:r>
          </a:p>
          <a:p>
            <a:pPr marL="0" indent="0">
              <a:buNone/>
            </a:pPr>
            <a:r>
              <a:rPr lang="de-DE" dirty="0"/>
              <a:t>und ich bewegte mich auf diesen Jungen zu als ob er verboten wäre.                                       </a:t>
            </a:r>
          </a:p>
          <a:p>
            <a:pPr marL="0" indent="0">
              <a:buNone/>
            </a:pPr>
            <a:r>
              <a:rPr lang="de-DE" dirty="0"/>
              <a:t>In der Schule betrat ich ein neues Zeitalter mit neuem Blut, hauchend „ich hätte sterben können“, </a:t>
            </a:r>
          </a:p>
          <a:p>
            <a:pPr marL="0" indent="0">
              <a:buNone/>
            </a:pPr>
            <a:r>
              <a:rPr lang="de-DE" dirty="0"/>
              <a:t>„ich hätte sterben können“.  </a:t>
            </a:r>
          </a:p>
          <a:p>
            <a:pPr marL="0" indent="0">
              <a:buNone/>
            </a:pPr>
            <a:r>
              <a:rPr lang="de-DE" dirty="0"/>
              <a:t>Er saß entfernt von mir in der Klasse, wie ein Blatt eines Löwenzahns,             </a:t>
            </a:r>
          </a:p>
          <a:p>
            <a:pPr marL="0" indent="0">
              <a:buNone/>
            </a:pPr>
            <a:r>
              <a:rPr lang="de-DE" dirty="0"/>
              <a:t>das ich geküsst hatte. </a:t>
            </a:r>
          </a:p>
          <a:p>
            <a:pPr marL="0" indent="0">
              <a:buNone/>
            </a:pPr>
            <a:r>
              <a:rPr lang="de-DE" dirty="0"/>
              <a:t>Ich beobachtete ihn, während er wegsah, </a:t>
            </a:r>
          </a:p>
          <a:p>
            <a:pPr marL="0" indent="0">
              <a:buNone/>
            </a:pPr>
            <a:r>
              <a:rPr lang="de-DE" dirty="0"/>
              <a:t>während der Lehrer rief und uns ermahnte, </a:t>
            </a:r>
          </a:p>
          <a:p>
            <a:pPr marL="0" indent="0">
              <a:buNone/>
            </a:pPr>
            <a:r>
              <a:rPr lang="de-DE" dirty="0"/>
              <a:t>sein merkwürdiges Gesicht brachte uns zurück zu uns selbst, </a:t>
            </a:r>
          </a:p>
          <a:p>
            <a:pPr marL="0" indent="0">
              <a:buNone/>
            </a:pPr>
            <a:r>
              <a:rPr lang="de-DE" dirty="0"/>
              <a:t>während wir die Seiten des Mathematikbuches umblätterten, </a:t>
            </a:r>
          </a:p>
          <a:p>
            <a:pPr marL="0" indent="0">
              <a:buNone/>
            </a:pPr>
            <a:r>
              <a:rPr lang="de-DE" dirty="0"/>
              <a:t>unterstrichen, nachdachten und wieder vergaßen.</a:t>
            </a:r>
          </a:p>
          <a:p>
            <a:pPr marL="0" indent="0">
              <a:buNone/>
            </a:pPr>
            <a:endParaRPr lang="de-DE" dirty="0"/>
          </a:p>
          <a:p>
            <a:pPr marL="0" indent="0">
              <a:buNone/>
            </a:pPr>
            <a:r>
              <a:rPr lang="de-DE" dirty="0"/>
              <a:t>Leanne O‘Sullivan</a:t>
            </a:r>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6456" y="5406016"/>
            <a:ext cx="4503565" cy="1451984"/>
          </a:xfrm>
          <a:prstGeom prst="rect">
            <a:avLst/>
          </a:prstGeom>
          <a:solidFill>
            <a:schemeClr val="accent1">
              <a:lumMod val="40000"/>
              <a:lumOff val="60000"/>
            </a:schemeClr>
          </a:solidFill>
        </p:spPr>
      </p:pic>
      <p:sp>
        <p:nvSpPr>
          <p:cNvPr id="7" name="Inhaltsplatzhalter 6">
            <a:extLst>
              <a:ext uri="{FF2B5EF4-FFF2-40B4-BE49-F238E27FC236}">
                <a16:creationId xmlns:a16="http://schemas.microsoft.com/office/drawing/2014/main" id="{FE2466B3-ADA0-4885-87BB-E37C684DDDFA}"/>
              </a:ext>
            </a:extLst>
          </p:cNvPr>
          <p:cNvSpPr>
            <a:spLocks noGrp="1"/>
          </p:cNvSpPr>
          <p:nvPr>
            <p:ph sz="half" idx="1"/>
          </p:nvPr>
        </p:nvSpPr>
        <p:spPr>
          <a:xfrm>
            <a:off x="410966" y="230588"/>
            <a:ext cx="5991546" cy="6468163"/>
          </a:xfrm>
        </p:spPr>
        <p:txBody>
          <a:bodyPr>
            <a:normAutofit fontScale="55000" lnSpcReduction="20000"/>
          </a:bodyPr>
          <a:lstStyle/>
          <a:p>
            <a:pPr marL="0" indent="0">
              <a:buNone/>
            </a:pPr>
            <a:r>
              <a:rPr lang="de-DE" sz="2900" b="1" dirty="0"/>
              <a:t>Erster Freund</a:t>
            </a:r>
          </a:p>
          <a:p>
            <a:pPr marL="0" indent="0">
              <a:buNone/>
            </a:pPr>
            <a:r>
              <a:rPr lang="de-DE" dirty="0"/>
              <a:t>Wir vermieden einander so gut es ging, </a:t>
            </a:r>
          </a:p>
          <a:p>
            <a:pPr marL="0" indent="0">
              <a:buNone/>
            </a:pPr>
            <a:r>
              <a:rPr lang="de-DE" dirty="0"/>
              <a:t>unsere Pfade kreuzten sich nur wie zufällig.  </a:t>
            </a:r>
          </a:p>
          <a:p>
            <a:pPr marL="0" indent="0">
              <a:buNone/>
            </a:pPr>
            <a:r>
              <a:rPr lang="de-DE" dirty="0"/>
              <a:t>Er würde mir begegnen in der Schule   </a:t>
            </a:r>
          </a:p>
          <a:p>
            <a:pPr marL="0" indent="0">
              <a:buNone/>
            </a:pPr>
            <a:r>
              <a:rPr lang="de-DE" dirty="0"/>
              <a:t>wie ein Gedanke, und der Lärm der anderen Schüler,                   </a:t>
            </a:r>
          </a:p>
          <a:p>
            <a:pPr marL="0" indent="0">
              <a:buNone/>
            </a:pPr>
            <a:r>
              <a:rPr lang="de-DE" dirty="0"/>
              <a:t>würde verblassen, während wir uns darin versteckten,                   </a:t>
            </a:r>
          </a:p>
          <a:p>
            <a:pPr marL="0" indent="0">
              <a:buNone/>
            </a:pPr>
            <a:r>
              <a:rPr lang="de-DE" dirty="0"/>
              <a:t>eifrig vortäuschend, als ob wir irgendetwas Geistloses lernten. </a:t>
            </a:r>
          </a:p>
          <a:p>
            <a:pPr marL="0" indent="0">
              <a:buNone/>
            </a:pPr>
            <a:r>
              <a:rPr lang="de-DE" dirty="0"/>
              <a:t>Er würde sinnlos lachen über nichts. </a:t>
            </a:r>
          </a:p>
          <a:p>
            <a:pPr marL="0" indent="0">
              <a:buNone/>
            </a:pPr>
            <a:r>
              <a:rPr lang="de-DE" dirty="0"/>
              <a:t>Ich würde meine Nägel inspizieren, </a:t>
            </a:r>
          </a:p>
          <a:p>
            <a:pPr marL="0" indent="0">
              <a:buNone/>
            </a:pPr>
            <a:r>
              <a:rPr lang="de-DE" dirty="0"/>
              <a:t>als ob ich ihn aus meiner Vorstellung ziehen könnte wie ein Haar. </a:t>
            </a:r>
          </a:p>
          <a:p>
            <a:pPr marL="0" indent="0">
              <a:buNone/>
            </a:pPr>
            <a:r>
              <a:rPr lang="de-DE" dirty="0"/>
              <a:t>Wir würden eine Schule erschaffen und würden </a:t>
            </a:r>
          </a:p>
          <a:p>
            <a:pPr marL="0" indent="0">
              <a:buNone/>
            </a:pPr>
            <a:r>
              <a:rPr lang="de-DE" dirty="0"/>
              <a:t>durch sie zerstört, </a:t>
            </a:r>
          </a:p>
          <a:p>
            <a:pPr marL="0" indent="0">
              <a:buNone/>
            </a:pPr>
            <a:r>
              <a:rPr lang="de-DE" dirty="0"/>
              <a:t>standen neben ihr eines Freitags Abend, </a:t>
            </a:r>
          </a:p>
          <a:p>
            <a:pPr marL="0" indent="0">
              <a:buNone/>
            </a:pPr>
            <a:r>
              <a:rPr lang="de-DE" dirty="0"/>
              <a:t>unter einer Straßenlampe an der Ecke einer Straße, </a:t>
            </a:r>
          </a:p>
          <a:p>
            <a:pPr marL="0" indent="0">
              <a:buNone/>
            </a:pPr>
            <a:r>
              <a:rPr lang="de-DE" dirty="0"/>
              <a:t>das gelbe Licht floss wie Honig im Nieselregen.     </a:t>
            </a:r>
          </a:p>
          <a:p>
            <a:pPr marL="0" indent="0">
              <a:buNone/>
            </a:pPr>
            <a:r>
              <a:rPr lang="de-DE" dirty="0"/>
              <a:t>Wir schienen uns gut genug zu kennen, um zu glauben, </a:t>
            </a:r>
          </a:p>
          <a:p>
            <a:pPr marL="0" indent="0">
              <a:buNone/>
            </a:pPr>
            <a:r>
              <a:rPr lang="de-DE" dirty="0"/>
              <a:t>dass wir uns dies wünschten, würden aufgehen </a:t>
            </a:r>
          </a:p>
          <a:p>
            <a:pPr marL="0" indent="0">
              <a:buNone/>
            </a:pPr>
            <a:r>
              <a:rPr lang="de-DE" dirty="0"/>
              <a:t>und uns öffnen wie Fuchsien.              </a:t>
            </a:r>
          </a:p>
          <a:p>
            <a:pPr marL="0" indent="0">
              <a:buNone/>
            </a:pPr>
            <a:r>
              <a:rPr lang="de-DE" dirty="0"/>
              <a:t>Verschreckt durch unsere Impulsivität </a:t>
            </a:r>
          </a:p>
          <a:p>
            <a:pPr marL="0" indent="0">
              <a:buNone/>
            </a:pPr>
            <a:r>
              <a:rPr lang="de-DE" dirty="0"/>
              <a:t>als ob sie aus einer anderen Welt käme, </a:t>
            </a:r>
          </a:p>
          <a:p>
            <a:pPr marL="0" indent="0">
              <a:buNone/>
            </a:pPr>
            <a:r>
              <a:rPr lang="de-DE" dirty="0"/>
              <a:t>verloren und wiedergefunden. </a:t>
            </a:r>
          </a:p>
        </p:txBody>
      </p:sp>
    </p:spTree>
    <p:extLst>
      <p:ext uri="{BB962C8B-B14F-4D97-AF65-F5344CB8AC3E}">
        <p14:creationId xmlns:p14="http://schemas.microsoft.com/office/powerpoint/2010/main" val="25605103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6456" y="5406016"/>
            <a:ext cx="4503565" cy="1451984"/>
          </a:xfrm>
          <a:prstGeom prst="rect">
            <a:avLst/>
          </a:prstGeom>
          <a:solidFill>
            <a:schemeClr val="accent1">
              <a:lumMod val="40000"/>
              <a:lumOff val="60000"/>
            </a:schemeClr>
          </a:solidFill>
        </p:spPr>
      </p:pic>
      <p:sp>
        <p:nvSpPr>
          <p:cNvPr id="7" name="Inhaltsplatzhalter 6">
            <a:extLst>
              <a:ext uri="{FF2B5EF4-FFF2-40B4-BE49-F238E27FC236}">
                <a16:creationId xmlns:a16="http://schemas.microsoft.com/office/drawing/2014/main" id="{FE2466B3-ADA0-4885-87BB-E37C684DDDFA}"/>
              </a:ext>
            </a:extLst>
          </p:cNvPr>
          <p:cNvSpPr>
            <a:spLocks noGrp="1"/>
          </p:cNvSpPr>
          <p:nvPr>
            <p:ph sz="half" idx="1"/>
          </p:nvPr>
        </p:nvSpPr>
        <p:spPr>
          <a:xfrm>
            <a:off x="410965" y="267128"/>
            <a:ext cx="7492631" cy="6431623"/>
          </a:xfrm>
        </p:spPr>
        <p:txBody>
          <a:bodyPr>
            <a:normAutofit fontScale="77500" lnSpcReduction="20000"/>
          </a:bodyPr>
          <a:lstStyle/>
          <a:p>
            <a:pPr marL="0" indent="0">
              <a:buNone/>
            </a:pPr>
            <a:r>
              <a:rPr lang="de-DE" b="1" i="1" dirty="0"/>
              <a:t>Spiegel</a:t>
            </a:r>
          </a:p>
          <a:p>
            <a:pPr marL="0" indent="0">
              <a:buNone/>
            </a:pPr>
            <a:r>
              <a:rPr lang="de-DE" dirty="0"/>
              <a:t>Das Bild dort wuchs, so wie ein Kind wachsen würde,              eine heimliche Hoffnung im Tunnel meines Geistes.</a:t>
            </a:r>
          </a:p>
          <a:p>
            <a:pPr marL="0" indent="0">
              <a:buNone/>
            </a:pPr>
            <a:r>
              <a:rPr lang="de-DE" dirty="0"/>
              <a:t>Ich sah, dass ich existierte. </a:t>
            </a:r>
          </a:p>
          <a:p>
            <a:pPr marL="0" indent="0">
              <a:buNone/>
            </a:pPr>
            <a:r>
              <a:rPr lang="de-DE" dirty="0"/>
              <a:t>Aber ich sah zwei, wo nur eine sein sollte.                             Geteilt, stieg mir das Bild in den Kopf                                                 und flutete mich mit Schuldgefühl,                                                 bis nichts besser mein Leben erklären konnte                                              als diese Kleider, die auf den Boden fallen.</a:t>
            </a:r>
          </a:p>
          <a:p>
            <a:pPr marL="0" indent="0">
              <a:buNone/>
            </a:pPr>
            <a:r>
              <a:rPr lang="de-DE" dirty="0"/>
              <a:t>Ich war gefangen in ihrem Blick, auf frischer Tat ertappt.           Ich nannte sie die dünne Heilige.                                                    Ich nannte sie die schöne Schlampe.</a:t>
            </a:r>
          </a:p>
          <a:p>
            <a:pPr marL="0" indent="0">
              <a:buNone/>
            </a:pPr>
            <a:r>
              <a:rPr lang="de-DE" dirty="0"/>
              <a:t>Dann raubte sie mir meine alten Augen und meine Zunge und machte sie zu ihren.</a:t>
            </a:r>
          </a:p>
          <a:p>
            <a:pPr marL="0" indent="0">
              <a:buNone/>
            </a:pPr>
            <a:r>
              <a:rPr lang="de-DE" dirty="0"/>
              <a:t>Ich kannte kaum noch meinen Namen.</a:t>
            </a:r>
          </a:p>
          <a:p>
            <a:pPr marL="0" indent="0">
              <a:buNone/>
            </a:pPr>
            <a:r>
              <a:rPr lang="de-DE" dirty="0"/>
              <a:t>Ich trage schwarz, weil schwarz die Farbe ist, die sie sehen will – ein Loch, eine Decke, ein Hass,                                                       der auf der Suche ist nach Etwas Hasserfülltem,                         auf der Suche nach einem Spiegel.</a:t>
            </a:r>
          </a:p>
          <a:p>
            <a:pPr marL="0" indent="0">
              <a:buNone/>
            </a:pPr>
            <a:r>
              <a:rPr lang="de-DE" dirty="0"/>
              <a:t>Und ich starre und zürne,                                                                und kneife mich, spucke durch Tränen:</a:t>
            </a:r>
          </a:p>
          <a:p>
            <a:pPr marL="0" indent="0">
              <a:buNone/>
            </a:pPr>
            <a:r>
              <a:rPr lang="de-DE" dirty="0"/>
              <a:t>Frau, ich kenne dich nicht</a:t>
            </a:r>
          </a:p>
          <a:p>
            <a:pPr marL="0" indent="0">
              <a:buNone/>
            </a:pPr>
            <a:endParaRPr lang="de-DE" dirty="0"/>
          </a:p>
        </p:txBody>
      </p:sp>
    </p:spTree>
    <p:extLst>
      <p:ext uri="{BB962C8B-B14F-4D97-AF65-F5344CB8AC3E}">
        <p14:creationId xmlns:p14="http://schemas.microsoft.com/office/powerpoint/2010/main" val="42293496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Grafik 3">
            <a:extLst>
              <a:ext uri="{FF2B5EF4-FFF2-40B4-BE49-F238E27FC236}">
                <a16:creationId xmlns:a16="http://schemas.microsoft.com/office/drawing/2014/main" id="{51D942AB-403C-42EE-B6EF-78E0E08A80F2}"/>
              </a:ext>
            </a:extLst>
          </p:cNvPr>
          <p:cNvPicPr>
            <a:picLocks noChangeAspect="1"/>
          </p:cNvPicPr>
          <p:nvPr/>
        </p:nvPicPr>
        <p:blipFill>
          <a:blip r:embed="rId2"/>
          <a:stretch>
            <a:fillRect/>
          </a:stretch>
        </p:blipFill>
        <p:spPr>
          <a:xfrm>
            <a:off x="838200" y="378888"/>
            <a:ext cx="10918354" cy="1451984"/>
          </a:xfrm>
          <a:prstGeom prst="rect">
            <a:avLst/>
          </a:prstGeom>
        </p:spPr>
      </p:pic>
      <p:sp>
        <p:nvSpPr>
          <p:cNvPr id="7" name="Inhaltsplatzhalter 6">
            <a:extLst>
              <a:ext uri="{FF2B5EF4-FFF2-40B4-BE49-F238E27FC236}">
                <a16:creationId xmlns:a16="http://schemas.microsoft.com/office/drawing/2014/main" id="{7E866041-A4FD-4461-920A-F9015FE7EF29}"/>
              </a:ext>
            </a:extLst>
          </p:cNvPr>
          <p:cNvSpPr>
            <a:spLocks noGrp="1"/>
          </p:cNvSpPr>
          <p:nvPr>
            <p:ph idx="1"/>
          </p:nvPr>
        </p:nvSpPr>
        <p:spPr>
          <a:xfrm>
            <a:off x="838200" y="1622067"/>
            <a:ext cx="10515600" cy="4293704"/>
          </a:xfrm>
        </p:spPr>
        <p:txBody>
          <a:bodyPr>
            <a:normAutofit fontScale="70000" lnSpcReduction="20000"/>
          </a:bodyPr>
          <a:lstStyle/>
          <a:p>
            <a:pPr>
              <a:lnSpc>
                <a:spcPct val="107000"/>
              </a:lnSpc>
              <a:spcAft>
                <a:spcPts val="800"/>
              </a:spcAft>
            </a:pPr>
            <a:r>
              <a:rPr lang="de-DE" dirty="0">
                <a:latin typeface="Calibri" panose="020F0502020204030204" pitchFamily="34" charset="0"/>
                <a:ea typeface="Calibri" panose="020F0502020204030204" pitchFamily="34" charset="0"/>
                <a:cs typeface="Times New Roman" panose="02020603050405020304" pitchFamily="18" charset="0"/>
              </a:rPr>
              <a:t>Sinn macht schriftliches Nachdenken z.B. in den folgenden Situationen: </a:t>
            </a:r>
          </a:p>
          <a:p>
            <a:pPr>
              <a:lnSpc>
                <a:spcPct val="107000"/>
              </a:lnSpc>
              <a:spcAft>
                <a:spcPts val="800"/>
              </a:spcAft>
            </a:pPr>
            <a:r>
              <a:rPr lang="de-DE" dirty="0">
                <a:latin typeface="Calibri" panose="020F0502020204030204" pitchFamily="34" charset="0"/>
                <a:ea typeface="Calibri" panose="020F0502020204030204" pitchFamily="34" charset="0"/>
                <a:cs typeface="Times New Roman" panose="02020603050405020304" pitchFamily="18" charset="0"/>
              </a:rPr>
              <a:t>Wenn ich eine Entscheidung fällen will oder muss und verwirrt bin und wenn ich vielleicht nicht weiß, wie ich mich entscheiden soll. </a:t>
            </a:r>
          </a:p>
          <a:p>
            <a:pPr>
              <a:lnSpc>
                <a:spcPct val="107000"/>
              </a:lnSpc>
              <a:spcAft>
                <a:spcPts val="800"/>
              </a:spcAft>
            </a:pPr>
            <a:r>
              <a:rPr lang="de-DE" dirty="0">
                <a:latin typeface="Calibri" panose="020F0502020204030204" pitchFamily="34" charset="0"/>
                <a:ea typeface="Calibri" panose="020F0502020204030204" pitchFamily="34" charset="0"/>
                <a:cs typeface="Times New Roman" panose="02020603050405020304" pitchFamily="18" charset="0"/>
              </a:rPr>
              <a:t>Wenn ich herausfinden will, was mit mir los ist. Wenn ich gefühlsmäßig nicht so gut drauf bin und gar nicht weiß, wieso. </a:t>
            </a:r>
          </a:p>
          <a:p>
            <a:pPr>
              <a:lnSpc>
                <a:spcPct val="107000"/>
              </a:lnSpc>
              <a:spcAft>
                <a:spcPts val="800"/>
              </a:spcAft>
            </a:pPr>
            <a:r>
              <a:rPr lang="de-DE" dirty="0">
                <a:latin typeface="Calibri" panose="020F0502020204030204" pitchFamily="34" charset="0"/>
                <a:ea typeface="Calibri" panose="020F0502020204030204" pitchFamily="34" charset="0"/>
                <a:cs typeface="Times New Roman" panose="02020603050405020304" pitchFamily="18" charset="0"/>
              </a:rPr>
              <a:t>Wenn ich das Gefühl habe, dass sich mein Leben nicht so entwickelt, wie ich es gerne möchte. </a:t>
            </a:r>
          </a:p>
          <a:p>
            <a:pPr>
              <a:lnSpc>
                <a:spcPct val="107000"/>
              </a:lnSpc>
              <a:spcAft>
                <a:spcPts val="800"/>
              </a:spcAft>
            </a:pPr>
            <a:r>
              <a:rPr lang="de-DE" dirty="0">
                <a:latin typeface="Calibri" panose="020F0502020204030204" pitchFamily="34" charset="0"/>
                <a:ea typeface="Calibri" panose="020F0502020204030204" pitchFamily="34" charset="0"/>
                <a:cs typeface="Times New Roman" panose="02020603050405020304" pitchFamily="18" charset="0"/>
              </a:rPr>
              <a:t>Wenn ich ein Problem lösen oder ein Ziel erreichen will und irgendwie nicht voran komme oder mich irgendetwas blockiert. </a:t>
            </a:r>
          </a:p>
          <a:p>
            <a:r>
              <a:rPr lang="de-DE" dirty="0">
                <a:latin typeface="Calibri" panose="020F0502020204030204" pitchFamily="34" charset="0"/>
                <a:ea typeface="Calibri" panose="020F0502020204030204" pitchFamily="34" charset="0"/>
                <a:cs typeface="Times New Roman" panose="02020603050405020304" pitchFamily="18" charset="0"/>
              </a:rPr>
              <a:t>Oder sogar als tägliche Übung. Das wäre dann quasi ein Tagebuch in dem ich festzuhalte, wo ich gerade stehe. </a:t>
            </a:r>
            <a:endParaRPr lang="de-DE" dirty="0"/>
          </a:p>
        </p:txBody>
      </p:sp>
      <p:pic>
        <p:nvPicPr>
          <p:cNvPr id="6" name="Grafik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76456" y="5406016"/>
            <a:ext cx="4503565" cy="1451984"/>
          </a:xfrm>
          <a:prstGeom prst="rect">
            <a:avLst/>
          </a:prstGeom>
          <a:solidFill>
            <a:schemeClr val="accent1">
              <a:lumMod val="40000"/>
              <a:lumOff val="60000"/>
            </a:schemeClr>
          </a:solidFill>
        </p:spPr>
      </p:pic>
    </p:spTree>
    <p:extLst>
      <p:ext uri="{BB962C8B-B14F-4D97-AF65-F5344CB8AC3E}">
        <p14:creationId xmlns:p14="http://schemas.microsoft.com/office/powerpoint/2010/main" val="21695873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6456" y="5406016"/>
            <a:ext cx="4503565" cy="1451984"/>
          </a:xfrm>
          <a:prstGeom prst="rect">
            <a:avLst/>
          </a:prstGeom>
          <a:solidFill>
            <a:schemeClr val="accent1">
              <a:lumMod val="40000"/>
              <a:lumOff val="60000"/>
            </a:schemeClr>
          </a:solidFill>
        </p:spPr>
      </p:pic>
      <p:sp>
        <p:nvSpPr>
          <p:cNvPr id="8" name="Inhaltsplatzhalter 7">
            <a:extLst>
              <a:ext uri="{FF2B5EF4-FFF2-40B4-BE49-F238E27FC236}">
                <a16:creationId xmlns:a16="http://schemas.microsoft.com/office/drawing/2014/main" id="{E4E0D13C-BB9D-4CFF-9512-8E035D0BC174}"/>
              </a:ext>
            </a:extLst>
          </p:cNvPr>
          <p:cNvSpPr>
            <a:spLocks noGrp="1"/>
          </p:cNvSpPr>
          <p:nvPr>
            <p:ph sz="half" idx="2"/>
          </p:nvPr>
        </p:nvSpPr>
        <p:spPr>
          <a:xfrm>
            <a:off x="6172200" y="369888"/>
            <a:ext cx="5181600" cy="5807075"/>
          </a:xfrm>
        </p:spPr>
        <p:txBody>
          <a:bodyPr>
            <a:normAutofit fontScale="77500" lnSpcReduction="20000"/>
          </a:bodyPr>
          <a:lstStyle/>
          <a:p>
            <a:pPr marL="0" indent="0">
              <a:buNone/>
            </a:pPr>
            <a:r>
              <a:rPr lang="de-DE" i="1" dirty="0"/>
              <a:t>was es kostete für ihre Tochter,              hinter einer Tür zu verschwinden,                sie beobachtete die Nabelschnur               sich längend, weg von ihr.                                      Vielleicht, dachte sie, war dies der einzige Weg mich zu erreichen, mich in der Unterwelt sprechen zu lassen.                      So lange ich noch sprach,                       konnte sie mein Ohr auf die unbedeutende Erde richten, mir erlauben zu hören,                                                          zu entziffern. Und dies waren die Elemente meiner Mutter – das geerdete Kabel,                                     das brennende Kabel – als ob sie in den Raum flösse mit mir, um irgendwie zu sagen:                                                           bleib bei mir, wo ich dich erreichen kann, der abgedunkelte Raum, die dunkle Erde. Sprich davon und wenn du dich davon befreit hast,                                                 dann werde ich dich an der Nabelschnur wieder zurück zu mir ziehen. </a:t>
            </a:r>
          </a:p>
        </p:txBody>
      </p:sp>
      <p:sp>
        <p:nvSpPr>
          <p:cNvPr id="9" name="Titel 3">
            <a:extLst>
              <a:ext uri="{FF2B5EF4-FFF2-40B4-BE49-F238E27FC236}">
                <a16:creationId xmlns:a16="http://schemas.microsoft.com/office/drawing/2014/main" id="{331C56B3-EAB9-4A0A-AC48-CC075E1D08E3}"/>
              </a:ext>
            </a:extLst>
          </p:cNvPr>
          <p:cNvSpPr>
            <a:spLocks noGrp="1"/>
          </p:cNvSpPr>
          <p:nvPr>
            <p:ph sz="half" idx="1"/>
          </p:nvPr>
        </p:nvSpPr>
        <p:spPr>
          <a:xfrm>
            <a:off x="838200" y="369888"/>
            <a:ext cx="5181600" cy="6288087"/>
          </a:xfrm>
        </p:spPr>
        <p:txBody>
          <a:bodyPr>
            <a:normAutofit fontScale="77500" lnSpcReduction="20000"/>
          </a:bodyPr>
          <a:lstStyle/>
          <a:p>
            <a:pPr marL="0" indent="0">
              <a:buNone/>
            </a:pPr>
            <a:r>
              <a:rPr lang="de-DE" sz="3600" b="1" i="1" dirty="0">
                <a:latin typeface="MEhrhardt"/>
                <a:ea typeface="Calibri" panose="020F0502020204030204" pitchFamily="34" charset="0"/>
                <a:cs typeface="MEhrhardt"/>
              </a:rPr>
              <a:t>Die Nabelschnur                                        </a:t>
            </a:r>
            <a:r>
              <a:rPr lang="de-DE" i="1" dirty="0">
                <a:latin typeface="MEhrhardt"/>
                <a:ea typeface="Calibri" panose="020F0502020204030204" pitchFamily="34" charset="0"/>
                <a:cs typeface="MEhrhardt"/>
              </a:rPr>
              <a:t>Ich</a:t>
            </a:r>
            <a:r>
              <a:rPr lang="de-DE" b="1" i="1" dirty="0">
                <a:latin typeface="MEhrhardt"/>
                <a:ea typeface="Calibri" panose="020F0502020204030204" pitchFamily="34" charset="0"/>
                <a:cs typeface="MEhrhardt"/>
              </a:rPr>
              <a:t> </a:t>
            </a:r>
            <a:r>
              <a:rPr lang="de-DE" i="1" dirty="0">
                <a:latin typeface="MEhrhardt"/>
                <a:ea typeface="Calibri" panose="020F0502020204030204" pitchFamily="34" charset="0"/>
                <a:cs typeface="MEhrhardt"/>
              </a:rPr>
              <a:t>pflegte auf dem Boden zu liegen            für</a:t>
            </a:r>
            <a:r>
              <a:rPr lang="de-DE" sz="3600" i="1" dirty="0">
                <a:latin typeface="MEhrhardt"/>
                <a:ea typeface="Calibri" panose="020F0502020204030204" pitchFamily="34" charset="0"/>
                <a:cs typeface="MEhrhardt"/>
              </a:rPr>
              <a:t> </a:t>
            </a:r>
            <a:r>
              <a:rPr lang="de-DE" i="1" dirty="0">
                <a:latin typeface="MEhrhardt"/>
                <a:ea typeface="Calibri" panose="020F0502020204030204" pitchFamily="34" charset="0"/>
                <a:cs typeface="MEhrhardt"/>
              </a:rPr>
              <a:t>Stunden nach der Schule,                      das Telefon gepresst zwischen meine Schulter und Ohr, ein Teller kalter                Reis zur Linken, meine Schulbücher zur Rechten.                                                           Ich zwirbelte die Leitung zwischen meinen Fingern ich sprach zu Freunden,                  die die Sprache unserer Lebenswelt verstanden.                                              Münder und Lungen geschwollen,    sprachen wir bis in die Mitte der Nacht,                                                             spielend mit den Ideen von Haartönung und Suizid,                                                            über Jungen, die uns nicht liebten,                                    die wir zu stark liebten,                                der Schmerz der Nächte.                           Jeder Satz war neues Territorium,             eine Tür in die jemand rennen konnte,      das Glas berstend mit Wahnsinn,                mit Erkenntnis und Furcht.                      Meine Mutter beschwerte sich nie über die Telefonrechnung, </a:t>
            </a:r>
            <a:endParaRPr lang="de-DE" i="1" dirty="0"/>
          </a:p>
        </p:txBody>
      </p:sp>
    </p:spTree>
    <p:extLst>
      <p:ext uri="{BB962C8B-B14F-4D97-AF65-F5344CB8AC3E}">
        <p14:creationId xmlns:p14="http://schemas.microsoft.com/office/powerpoint/2010/main" val="40727648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6456" y="5406016"/>
            <a:ext cx="4503565" cy="1451984"/>
          </a:xfrm>
          <a:prstGeom prst="rect">
            <a:avLst/>
          </a:prstGeom>
          <a:solidFill>
            <a:schemeClr val="accent1">
              <a:lumMod val="40000"/>
              <a:lumOff val="60000"/>
            </a:schemeClr>
          </a:solidFill>
        </p:spPr>
      </p:pic>
      <p:sp>
        <p:nvSpPr>
          <p:cNvPr id="2" name="Titel 1">
            <a:extLst>
              <a:ext uri="{FF2B5EF4-FFF2-40B4-BE49-F238E27FC236}">
                <a16:creationId xmlns:a16="http://schemas.microsoft.com/office/drawing/2014/main" id="{BAF86EFB-0516-4751-92B9-D209D032C7FB}"/>
              </a:ext>
            </a:extLst>
          </p:cNvPr>
          <p:cNvSpPr>
            <a:spLocks noGrp="1"/>
          </p:cNvSpPr>
          <p:nvPr>
            <p:ph type="title"/>
          </p:nvPr>
        </p:nvSpPr>
        <p:spPr/>
        <p:txBody>
          <a:bodyPr/>
          <a:lstStyle/>
          <a:p>
            <a:pPr algn="ctr"/>
            <a:r>
              <a:rPr lang="de-DE" b="1" i="1" dirty="0">
                <a:solidFill>
                  <a:srgbClr val="FF0000"/>
                </a:solidFill>
              </a:rPr>
              <a:t>Vielen Dank für die Aufmerksamkeit</a:t>
            </a:r>
          </a:p>
        </p:txBody>
      </p:sp>
      <p:sp>
        <p:nvSpPr>
          <p:cNvPr id="3" name="Inhaltsplatzhalter 2">
            <a:extLst>
              <a:ext uri="{FF2B5EF4-FFF2-40B4-BE49-F238E27FC236}">
                <a16:creationId xmlns:a16="http://schemas.microsoft.com/office/drawing/2014/main" id="{32566CF1-1F16-406B-8A6B-A6A91279485F}"/>
              </a:ext>
            </a:extLst>
          </p:cNvPr>
          <p:cNvSpPr>
            <a:spLocks noGrp="1"/>
          </p:cNvSpPr>
          <p:nvPr>
            <p:ph idx="1"/>
          </p:nvPr>
        </p:nvSpPr>
        <p:spPr/>
        <p:txBody>
          <a:bodyPr/>
          <a:lstStyle/>
          <a:p>
            <a:pPr marL="0" indent="0" algn="ctr">
              <a:buNone/>
            </a:pPr>
            <a:r>
              <a:rPr lang="de-DE" b="1" i="1" dirty="0"/>
              <a:t>Mehr Gedichte in der Originalversion</a:t>
            </a:r>
          </a:p>
          <a:p>
            <a:pPr marL="0" indent="0" algn="ctr">
              <a:buNone/>
            </a:pPr>
            <a:r>
              <a:rPr lang="de-DE" b="1" i="1" dirty="0"/>
              <a:t>Von Leanne O‘Sullivan</a:t>
            </a:r>
          </a:p>
          <a:p>
            <a:pPr marL="0" indent="0" algn="ctr">
              <a:buNone/>
            </a:pPr>
            <a:r>
              <a:rPr lang="de-DE" b="1" i="1" dirty="0"/>
              <a:t>Und</a:t>
            </a:r>
          </a:p>
          <a:p>
            <a:pPr marL="0" indent="0" algn="ctr">
              <a:buNone/>
            </a:pPr>
            <a:r>
              <a:rPr lang="de-DE" b="1" i="1" dirty="0"/>
              <a:t>In der Übersetzung von </a:t>
            </a:r>
          </a:p>
          <a:p>
            <a:pPr marL="0" indent="0" algn="ctr">
              <a:buNone/>
            </a:pPr>
            <a:r>
              <a:rPr lang="de-DE" b="1" i="1" dirty="0"/>
              <a:t>Dr. med. Ralph Meyers</a:t>
            </a:r>
          </a:p>
          <a:p>
            <a:pPr marL="0" indent="0" algn="ctr">
              <a:buNone/>
            </a:pPr>
            <a:r>
              <a:rPr lang="de-DE" b="1" i="1" dirty="0"/>
              <a:t>Unter</a:t>
            </a:r>
          </a:p>
          <a:p>
            <a:pPr marL="0" indent="0" algn="ctr">
              <a:buNone/>
            </a:pPr>
            <a:r>
              <a:rPr lang="de-DE" b="1" i="1" dirty="0">
                <a:solidFill>
                  <a:srgbClr val="0070C0"/>
                </a:solidFill>
              </a:rPr>
              <a:t>www.meyers-dorsten.com</a:t>
            </a:r>
          </a:p>
          <a:p>
            <a:pPr marL="0" indent="0" algn="ctr">
              <a:buNone/>
            </a:pPr>
            <a:endParaRPr lang="de-DE" b="1" i="1" dirty="0"/>
          </a:p>
          <a:p>
            <a:endParaRPr lang="de-DE" dirty="0"/>
          </a:p>
        </p:txBody>
      </p:sp>
    </p:spTree>
    <p:extLst>
      <p:ext uri="{BB962C8B-B14F-4D97-AF65-F5344CB8AC3E}">
        <p14:creationId xmlns:p14="http://schemas.microsoft.com/office/powerpoint/2010/main" val="18068862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C458E3DB-161D-4C5B-A080-3D84A77A5838}"/>
              </a:ext>
            </a:extLst>
          </p:cNvPr>
          <p:cNvSpPr>
            <a:spLocks noGrp="1"/>
          </p:cNvSpPr>
          <p:nvPr>
            <p:ph type="title"/>
          </p:nvPr>
        </p:nvSpPr>
        <p:spPr/>
        <p:txBody>
          <a:bodyPr>
            <a:normAutofit fontScale="90000"/>
          </a:bodyPr>
          <a:lstStyle/>
          <a:p>
            <a:r>
              <a:rPr lang="de-DE" b="1" i="1" dirty="0">
                <a:solidFill>
                  <a:srgbClr val="FF0000"/>
                </a:solidFill>
              </a:rPr>
              <a:t>Als Ausgangspunkt für Ihr schriftliches Nachdenken können Sie Fragen wie diese hier verwenden: </a:t>
            </a:r>
          </a:p>
        </p:txBody>
      </p:sp>
      <p:sp>
        <p:nvSpPr>
          <p:cNvPr id="5" name="Inhaltsplatzhalter 4">
            <a:extLst>
              <a:ext uri="{FF2B5EF4-FFF2-40B4-BE49-F238E27FC236}">
                <a16:creationId xmlns:a16="http://schemas.microsoft.com/office/drawing/2014/main" id="{3F5F4F50-6CD5-469A-8469-683114BD9E8D}"/>
              </a:ext>
            </a:extLst>
          </p:cNvPr>
          <p:cNvSpPr>
            <a:spLocks noGrp="1"/>
          </p:cNvSpPr>
          <p:nvPr>
            <p:ph idx="1"/>
          </p:nvPr>
        </p:nvSpPr>
        <p:spPr/>
        <p:txBody>
          <a:bodyPr>
            <a:normAutofit fontScale="77500" lnSpcReduction="20000"/>
          </a:bodyPr>
          <a:lstStyle/>
          <a:p>
            <a:r>
              <a:rPr lang="de-DE" dirty="0"/>
              <a:t>Worum geht es hier eigentlich im Augenblick? </a:t>
            </a:r>
          </a:p>
          <a:p>
            <a:r>
              <a:rPr lang="de-DE" dirty="0"/>
              <a:t>Was ist mein Ziel in dieser Situation? </a:t>
            </a:r>
          </a:p>
          <a:p>
            <a:r>
              <a:rPr lang="de-DE" dirty="0"/>
              <a:t>Was will ich erreichen? </a:t>
            </a:r>
          </a:p>
          <a:p>
            <a:r>
              <a:rPr lang="de-DE" dirty="0"/>
              <a:t>Wie will ich es? </a:t>
            </a:r>
          </a:p>
          <a:p>
            <a:r>
              <a:rPr lang="de-DE" dirty="0"/>
              <a:t>Wie geht es mir? </a:t>
            </a:r>
          </a:p>
          <a:p>
            <a:r>
              <a:rPr lang="de-DE" dirty="0"/>
              <a:t>Was fühle ich? </a:t>
            </a:r>
          </a:p>
          <a:p>
            <a:r>
              <a:rPr lang="de-DE" dirty="0"/>
              <a:t>Worin könnten meine Gefühle begründet sein? </a:t>
            </a:r>
          </a:p>
          <a:p>
            <a:r>
              <a:rPr lang="de-DE" dirty="0"/>
              <a:t>Was ist vielleicht der Auslöser für meine Gefühle? </a:t>
            </a:r>
          </a:p>
          <a:p>
            <a:r>
              <a:rPr lang="de-DE" dirty="0"/>
              <a:t>Welche meiner Sorgen, Ängste und Zweifel spielen in dieser Situation eine Rolle? </a:t>
            </a:r>
          </a:p>
          <a:p>
            <a:r>
              <a:rPr lang="de-DE" dirty="0"/>
              <a:t>Was könnte mir schlimmstenfalls passieren und wie wahrscheinlich ist es, dass es so kommt? </a:t>
            </a:r>
          </a:p>
          <a:p>
            <a:r>
              <a:rPr lang="de-DE" dirty="0"/>
              <a:t>Wie könnte ich konstruktiv mit dieser Situation umgehen? (Stangl, 2018).</a:t>
            </a:r>
          </a:p>
          <a:p>
            <a:endParaRPr lang="de-DE" dirty="0"/>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82206" y="5923722"/>
            <a:ext cx="2897815" cy="934278"/>
          </a:xfrm>
          <a:prstGeom prst="rect">
            <a:avLst/>
          </a:prstGeom>
          <a:solidFill>
            <a:schemeClr val="accent1">
              <a:lumMod val="40000"/>
              <a:lumOff val="60000"/>
            </a:schemeClr>
          </a:solidFill>
        </p:spPr>
      </p:pic>
    </p:spTree>
    <p:extLst>
      <p:ext uri="{BB962C8B-B14F-4D97-AF65-F5344CB8AC3E}">
        <p14:creationId xmlns:p14="http://schemas.microsoft.com/office/powerpoint/2010/main" val="34178608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Inhaltsplatzhalter 4">
            <a:extLst>
              <a:ext uri="{FF2B5EF4-FFF2-40B4-BE49-F238E27FC236}">
                <a16:creationId xmlns:a16="http://schemas.microsoft.com/office/drawing/2014/main" id="{6EB7DDE1-EA31-4EE2-9E27-2F6D5DBBFA35}"/>
              </a:ext>
            </a:extLst>
          </p:cNvPr>
          <p:cNvSpPr>
            <a:spLocks noGrp="1"/>
          </p:cNvSpPr>
          <p:nvPr>
            <p:ph idx="1"/>
          </p:nvPr>
        </p:nvSpPr>
        <p:spPr>
          <a:xfrm>
            <a:off x="838200" y="604300"/>
            <a:ext cx="10515600" cy="5876014"/>
          </a:xfrm>
        </p:spPr>
        <p:txBody>
          <a:bodyPr>
            <a:normAutofit/>
          </a:bodyPr>
          <a:lstStyle/>
          <a:p>
            <a:pPr marL="0" indent="0">
              <a:buNone/>
            </a:pPr>
            <a:r>
              <a:rPr lang="de-DE" dirty="0"/>
              <a:t>Wenn wir uns mit einem Problem beschäftigen oder eine Entscheidung fällen müssen, kann es in unserem Kopf ganz schön durcheinander gehen. Da drehen wir uns gedanklich im Kreis, denken immer wieder die gleichen Gedanken und kommen einer Lösung oft leider keinen Schritt näher. Was hier in den meisten Fällen hilft, ist zu schreiben, also schriftlich zu denken und alle Gedanken zu der augenblicklichen Fragestellung aufzuschreiben. Das kann ruhig ganz unsortiert sein. Hauptsache, alle Gedanken landen auf dem Papier. Ganz wichtig dabei ist, dass man nicht nur die inhaltlichen Dinge aufschreibt, sondern auch die eigenen Gefühle berücksichtigt und auch alle Zweifel, Sorgen und Ängste zu einer Situation zu Papier bringt. </a:t>
            </a:r>
          </a:p>
          <a:p>
            <a:endParaRPr lang="de-DE" dirty="0"/>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6456" y="5406016"/>
            <a:ext cx="4503565" cy="1451984"/>
          </a:xfrm>
          <a:prstGeom prst="rect">
            <a:avLst/>
          </a:prstGeom>
          <a:solidFill>
            <a:schemeClr val="accent1">
              <a:lumMod val="40000"/>
              <a:lumOff val="60000"/>
            </a:schemeClr>
          </a:solidFill>
        </p:spPr>
      </p:pic>
    </p:spTree>
    <p:extLst>
      <p:ext uri="{BB962C8B-B14F-4D97-AF65-F5344CB8AC3E}">
        <p14:creationId xmlns:p14="http://schemas.microsoft.com/office/powerpoint/2010/main" val="119284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0F9314A5-F9D9-4D02-8288-14BE8D1D45D7}"/>
              </a:ext>
            </a:extLst>
          </p:cNvPr>
          <p:cNvSpPr>
            <a:spLocks noGrp="1"/>
          </p:cNvSpPr>
          <p:nvPr>
            <p:ph type="title"/>
          </p:nvPr>
        </p:nvSpPr>
        <p:spPr/>
        <p:txBody>
          <a:bodyPr>
            <a:normAutofit fontScale="90000"/>
          </a:bodyPr>
          <a:lstStyle/>
          <a:p>
            <a:pPr>
              <a:lnSpc>
                <a:spcPct val="107000"/>
              </a:lnSpc>
              <a:spcAft>
                <a:spcPts val="0"/>
              </a:spcAft>
            </a:pPr>
            <a:r>
              <a:rPr lang="de-DE" dirty="0">
                <a:latin typeface="Arial" panose="020B0604020202020204" pitchFamily="34" charset="0"/>
                <a:ea typeface="Times New Roman" panose="02020603050405020304" pitchFamily="18" charset="0"/>
                <a:cs typeface="Times New Roman" panose="02020603050405020304" pitchFamily="18" charset="0"/>
              </a:rPr>
              <a:t>Charmaine Pollard</a:t>
            </a:r>
            <a:br>
              <a:rPr lang="de-DE" sz="3600" dirty="0">
                <a:latin typeface="Calibri" panose="020F0502020204030204" pitchFamily="34" charset="0"/>
                <a:ea typeface="Calibri" panose="020F0502020204030204" pitchFamily="34" charset="0"/>
                <a:cs typeface="Times New Roman" panose="02020603050405020304" pitchFamily="18" charset="0"/>
              </a:rPr>
            </a:br>
            <a:endParaRPr lang="de-DE" dirty="0"/>
          </a:p>
        </p:txBody>
      </p:sp>
      <p:sp>
        <p:nvSpPr>
          <p:cNvPr id="5" name="Inhaltsplatzhalter 4">
            <a:extLst>
              <a:ext uri="{FF2B5EF4-FFF2-40B4-BE49-F238E27FC236}">
                <a16:creationId xmlns:a16="http://schemas.microsoft.com/office/drawing/2014/main" id="{C1229CB7-EF7C-4D10-BEF8-FA0D38948DB9}"/>
              </a:ext>
            </a:extLst>
          </p:cNvPr>
          <p:cNvSpPr>
            <a:spLocks noGrp="1"/>
          </p:cNvSpPr>
          <p:nvPr>
            <p:ph idx="1"/>
          </p:nvPr>
        </p:nvSpPr>
        <p:spPr/>
        <p:txBody>
          <a:bodyPr/>
          <a:lstStyle/>
          <a:p>
            <a:r>
              <a:rPr lang="en-GB" dirty="0">
                <a:latin typeface="Times New Roman" panose="02020603050405020304" pitchFamily="18" charset="0"/>
                <a:ea typeface="Times New Roman" panose="02020603050405020304" pitchFamily="18" charset="0"/>
              </a:rPr>
              <a:t>Poetry therapy, sometimes called therapeutic writing or writing therapy are all intended to reflect the interactive use of literature and/ or writing to promote growth and healing.</a:t>
            </a:r>
            <a:endParaRPr lang="de-DE" dirty="0">
              <a:latin typeface="Times New Roman" panose="02020603050405020304" pitchFamily="18" charset="0"/>
              <a:ea typeface="Times New Roman" panose="02020603050405020304" pitchFamily="18" charset="0"/>
            </a:endParaRPr>
          </a:p>
          <a:p>
            <a:pPr>
              <a:spcAft>
                <a:spcPts val="1950"/>
              </a:spcAft>
            </a:pPr>
            <a:r>
              <a:rPr lang="en-GB" dirty="0">
                <a:solidFill>
                  <a:srgbClr val="333333"/>
                </a:solidFill>
                <a:latin typeface="Helvetica" panose="020B0604020202020204" pitchFamily="34" charset="0"/>
                <a:ea typeface="Times New Roman" panose="02020603050405020304" pitchFamily="18" charset="0"/>
              </a:rPr>
              <a:t>Poems can be fantastic vehicles for change. They can offer valuable personal insights and help to increase self- awareness and self-confidence. Poems can be safe containers for our most intimate thoughts, feelings and behaviours. They can also bring a huge amount of relief and comfort and can be a useful “way in” to discuss challenges, difficult topics and concerns in a safe way. </a:t>
            </a:r>
            <a:endParaRPr lang="de-DE" dirty="0">
              <a:latin typeface="Times New Roman" panose="02020603050405020304" pitchFamily="18" charset="0"/>
              <a:ea typeface="Times New Roman" panose="02020603050405020304" pitchFamily="18" charset="0"/>
            </a:endParaRPr>
          </a:p>
          <a:p>
            <a:endParaRPr lang="de-DE" dirty="0"/>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6456" y="5406016"/>
            <a:ext cx="4503565" cy="1451984"/>
          </a:xfrm>
          <a:prstGeom prst="rect">
            <a:avLst/>
          </a:prstGeom>
          <a:solidFill>
            <a:schemeClr val="accent1">
              <a:lumMod val="40000"/>
              <a:lumOff val="60000"/>
            </a:schemeClr>
          </a:solidFill>
        </p:spPr>
      </p:pic>
    </p:spTree>
    <p:extLst>
      <p:ext uri="{BB962C8B-B14F-4D97-AF65-F5344CB8AC3E}">
        <p14:creationId xmlns:p14="http://schemas.microsoft.com/office/powerpoint/2010/main" val="11851791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3C483688-4523-48D3-9F97-486988291187}"/>
              </a:ext>
            </a:extLst>
          </p:cNvPr>
          <p:cNvSpPr>
            <a:spLocks noGrp="1"/>
          </p:cNvSpPr>
          <p:nvPr>
            <p:ph type="title"/>
          </p:nvPr>
        </p:nvSpPr>
        <p:spPr>
          <a:xfrm>
            <a:off x="838200" y="1200647"/>
            <a:ext cx="10515600" cy="1451984"/>
          </a:xfrm>
        </p:spPr>
        <p:txBody>
          <a:bodyPr>
            <a:normAutofit fontScale="90000"/>
          </a:bodyPr>
          <a:lstStyle/>
          <a:p>
            <a:r>
              <a:rPr lang="de-DE" b="1" dirty="0"/>
              <a:t>Kreatives, therapeutisches Schreiben</a:t>
            </a:r>
            <a:br>
              <a:rPr lang="de-DE" dirty="0"/>
            </a:br>
            <a:r>
              <a:rPr lang="de-DE" i="1" dirty="0"/>
              <a:t>„Schreiben ist Kommunikation mit dem Unaussprechlichen“</a:t>
            </a:r>
            <a:br>
              <a:rPr lang="de-DE" dirty="0"/>
            </a:br>
            <a:r>
              <a:rPr lang="de-DE" i="1" dirty="0"/>
              <a:t>Max Frisch</a:t>
            </a:r>
            <a:br>
              <a:rPr lang="de-DE" dirty="0"/>
            </a:br>
            <a:endParaRPr lang="de-DE" dirty="0"/>
          </a:p>
        </p:txBody>
      </p:sp>
      <p:sp>
        <p:nvSpPr>
          <p:cNvPr id="5" name="Inhaltsplatzhalter 4">
            <a:extLst>
              <a:ext uri="{FF2B5EF4-FFF2-40B4-BE49-F238E27FC236}">
                <a16:creationId xmlns:a16="http://schemas.microsoft.com/office/drawing/2014/main" id="{8CD8FCF4-5992-4825-9610-F2437E06BD10}"/>
              </a:ext>
            </a:extLst>
          </p:cNvPr>
          <p:cNvSpPr>
            <a:spLocks noGrp="1"/>
          </p:cNvSpPr>
          <p:nvPr>
            <p:ph idx="1"/>
          </p:nvPr>
        </p:nvSpPr>
        <p:spPr>
          <a:xfrm>
            <a:off x="838200" y="2759103"/>
            <a:ext cx="10515600" cy="3417860"/>
          </a:xfrm>
        </p:spPr>
        <p:txBody>
          <a:bodyPr/>
          <a:lstStyle/>
          <a:p>
            <a:pPr marL="0" indent="0">
              <a:buNone/>
            </a:pPr>
            <a:r>
              <a:rPr lang="de-DE" b="1" dirty="0"/>
              <a:t>Therapeutisches Schreiben trägt zur Persönlichkeitsentwicklung und mehr Wohlbefinden bei.</a:t>
            </a:r>
            <a:r>
              <a:rPr lang="de-DE" dirty="0"/>
              <a:t> Ja, Schreiben hilft, Klarheit zu gewinnen und Gedanken zu ordnen. Schreiben kann Distanz schaffen zu emotional schwierigen Themen. Jeder hat beim Schreiben im Tagebuch, in Mails oder in Briefen schon erfahren, wie sehr Schreiben erleichtern kann und dafür sorgt, dass man sich besser fühlt. So kann eigentlich jeder intuitiv ganz für sich allein therapeutisch schreiben.</a:t>
            </a:r>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6456" y="5406016"/>
            <a:ext cx="4503565" cy="1451984"/>
          </a:xfrm>
          <a:prstGeom prst="rect">
            <a:avLst/>
          </a:prstGeom>
          <a:solidFill>
            <a:schemeClr val="accent1">
              <a:lumMod val="40000"/>
              <a:lumOff val="60000"/>
            </a:schemeClr>
          </a:solidFill>
        </p:spPr>
      </p:pic>
    </p:spTree>
    <p:extLst>
      <p:ext uri="{BB962C8B-B14F-4D97-AF65-F5344CB8AC3E}">
        <p14:creationId xmlns:p14="http://schemas.microsoft.com/office/powerpoint/2010/main" val="25536316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Inhaltsplatzhalter 4">
            <a:extLst>
              <a:ext uri="{FF2B5EF4-FFF2-40B4-BE49-F238E27FC236}">
                <a16:creationId xmlns:a16="http://schemas.microsoft.com/office/drawing/2014/main" id="{8C536669-5BA5-4B7C-9E78-22F13061C488}"/>
              </a:ext>
            </a:extLst>
          </p:cNvPr>
          <p:cNvSpPr>
            <a:spLocks noGrp="1"/>
          </p:cNvSpPr>
          <p:nvPr>
            <p:ph idx="1"/>
          </p:nvPr>
        </p:nvSpPr>
        <p:spPr>
          <a:xfrm>
            <a:off x="838200" y="644056"/>
            <a:ext cx="10515600" cy="5532907"/>
          </a:xfrm>
        </p:spPr>
        <p:txBody>
          <a:bodyPr/>
          <a:lstStyle/>
          <a:p>
            <a:r>
              <a:rPr lang="de-DE" dirty="0"/>
              <a:t>Als einer der ersten in der Geschichte des Schreibens hat das schon um 400 nach Christus der Kirchenvater Augustinus getan. Er hat in seinen „Confessiones“ (Bekenntnisse) seine persönliche Leidensgeschichte aufgearbeitet, sich aber vor allem durch das schriftliche Verarbeiten seiner Sorgen und Nöte den Weg zu seiner individuellen Identität gebahnt. Augustinus gilt deshalb in der Fachliteratur als klassischer Fall einer </a:t>
            </a:r>
            <a:r>
              <a:rPr lang="de-DE" b="1" dirty="0"/>
              <a:t>Selbstheilung</a:t>
            </a:r>
            <a:r>
              <a:rPr lang="de-DE" dirty="0"/>
              <a:t> durch Schreiben. Exemplarisch für die gesamte Geschichte therapeutischen Schreibens stehen Größen wie Jean-Jacques Rousseau, Immanuel Kant oder Rainer Maria Rilke. Diese und andere Autoren haben Schreiben zur </a:t>
            </a:r>
            <a:r>
              <a:rPr lang="de-DE" b="1" dirty="0"/>
              <a:t>Selbsterkenntnis</a:t>
            </a:r>
            <a:r>
              <a:rPr lang="de-DE" dirty="0"/>
              <a:t> betrieben.</a:t>
            </a:r>
          </a:p>
          <a:p>
            <a:endParaRPr lang="de-DE" dirty="0"/>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6456" y="5406016"/>
            <a:ext cx="4503565" cy="1451984"/>
          </a:xfrm>
          <a:prstGeom prst="rect">
            <a:avLst/>
          </a:prstGeom>
          <a:solidFill>
            <a:schemeClr val="accent1">
              <a:lumMod val="40000"/>
              <a:lumOff val="60000"/>
            </a:schemeClr>
          </a:solidFill>
        </p:spPr>
      </p:pic>
    </p:spTree>
    <p:extLst>
      <p:ext uri="{BB962C8B-B14F-4D97-AF65-F5344CB8AC3E}">
        <p14:creationId xmlns:p14="http://schemas.microsoft.com/office/powerpoint/2010/main" val="15523429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Inhaltsplatzhalter 4">
            <a:extLst>
              <a:ext uri="{FF2B5EF4-FFF2-40B4-BE49-F238E27FC236}">
                <a16:creationId xmlns:a16="http://schemas.microsoft.com/office/drawing/2014/main" id="{B9ECF1BC-6495-4DD0-B75E-650645F8E510}"/>
              </a:ext>
            </a:extLst>
          </p:cNvPr>
          <p:cNvSpPr>
            <a:spLocks noGrp="1"/>
          </p:cNvSpPr>
          <p:nvPr>
            <p:ph idx="1"/>
          </p:nvPr>
        </p:nvSpPr>
        <p:spPr>
          <a:xfrm>
            <a:off x="838200" y="1256306"/>
            <a:ext cx="10515600" cy="4920657"/>
          </a:xfrm>
        </p:spPr>
        <p:txBody>
          <a:bodyPr/>
          <a:lstStyle/>
          <a:p>
            <a:r>
              <a:rPr lang="de-DE" dirty="0"/>
              <a:t>Als Wendepunkt in der Geschichte des therapeutischen Schreibens gilt das Werk von Sigmund Freud und seiner freien Assoziation und dem Dreischritt: erinnern, wiederholen, durcharbeiten. Der erste Psychotherapeut, der das Verfassen von autobiografischen Skizzen direkt in die Therapie integriert hat, war Alfred Adler. Für Adler führte das Verstehen der eigenen Lebensgeschichte zu einer Erkenntnis und gegebenenfalls zu einer Korrektur des eigenen Lebensstils.</a:t>
            </a:r>
          </a:p>
          <a:p>
            <a:endParaRPr lang="de-DE" dirty="0"/>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6456" y="5406016"/>
            <a:ext cx="4503565" cy="1451984"/>
          </a:xfrm>
          <a:prstGeom prst="rect">
            <a:avLst/>
          </a:prstGeom>
          <a:solidFill>
            <a:schemeClr val="accent1">
              <a:lumMod val="40000"/>
              <a:lumOff val="60000"/>
            </a:schemeClr>
          </a:solidFill>
        </p:spPr>
      </p:pic>
    </p:spTree>
    <p:extLst>
      <p:ext uri="{BB962C8B-B14F-4D97-AF65-F5344CB8AC3E}">
        <p14:creationId xmlns:p14="http://schemas.microsoft.com/office/powerpoint/2010/main" val="2393715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Inhaltsplatzhalter 4">
            <a:extLst>
              <a:ext uri="{FF2B5EF4-FFF2-40B4-BE49-F238E27FC236}">
                <a16:creationId xmlns:a16="http://schemas.microsoft.com/office/drawing/2014/main" id="{ED350D77-6F31-4517-9C80-91531F5BE5F2}"/>
              </a:ext>
            </a:extLst>
          </p:cNvPr>
          <p:cNvSpPr>
            <a:spLocks noGrp="1"/>
          </p:cNvSpPr>
          <p:nvPr>
            <p:ph idx="1"/>
          </p:nvPr>
        </p:nvSpPr>
        <p:spPr>
          <a:xfrm>
            <a:off x="838200" y="930303"/>
            <a:ext cx="10515600" cy="5246660"/>
          </a:xfrm>
        </p:spPr>
        <p:txBody>
          <a:bodyPr/>
          <a:lstStyle/>
          <a:p>
            <a:r>
              <a:rPr lang="de-DE" dirty="0"/>
              <a:t>Schreiben kann in ambulantem psychotherapeutischem Kontext zielgerichtet durch den Einsatz kreativer Methoden angeleitet werden, um Unbewusstes überhaupt erst ins Bewusstsein zu holen oder auch als spielerische Vorbereitung mit einer Prise Humor für ein anschließendes Gespräch. Sogar die Zeit zwischen Therapiestunden kann durch schriftliche „Hausaufgaben“ genutzt werden, um die therapeutische Arbeit zu unterstützen. Oft kann zunächst „Unsagbares“ erst nach dem Umweg übers Papier im nachfolgenden Gespräch verbalisiert werden.</a:t>
            </a:r>
          </a:p>
          <a:p>
            <a:endParaRPr lang="de-DE" dirty="0"/>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6456" y="5406016"/>
            <a:ext cx="4503565" cy="1451984"/>
          </a:xfrm>
          <a:prstGeom prst="rect">
            <a:avLst/>
          </a:prstGeom>
          <a:solidFill>
            <a:schemeClr val="accent1">
              <a:lumMod val="40000"/>
              <a:lumOff val="60000"/>
            </a:schemeClr>
          </a:solidFill>
        </p:spPr>
      </p:pic>
    </p:spTree>
    <p:extLst>
      <p:ext uri="{BB962C8B-B14F-4D97-AF65-F5344CB8AC3E}">
        <p14:creationId xmlns:p14="http://schemas.microsoft.com/office/powerpoint/2010/main" val="27674559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2240</Words>
  <Application>Microsoft Office PowerPoint</Application>
  <PresentationFormat>Breitbild</PresentationFormat>
  <Paragraphs>131</Paragraphs>
  <Slides>21</Slides>
  <Notes>0</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21</vt:i4>
      </vt:variant>
    </vt:vector>
  </HeadingPairs>
  <TitlesOfParts>
    <vt:vector size="28" baseType="lpstr">
      <vt:lpstr>Arial</vt:lpstr>
      <vt:lpstr>Calibri</vt:lpstr>
      <vt:lpstr>Calibri Light</vt:lpstr>
      <vt:lpstr>Helvetica</vt:lpstr>
      <vt:lpstr>MEhrhardt</vt:lpstr>
      <vt:lpstr>Times New Roman</vt:lpstr>
      <vt:lpstr>Office Theme</vt:lpstr>
      <vt:lpstr>Schreiben als Therapie</vt:lpstr>
      <vt:lpstr>PowerPoint-Präsentation</vt:lpstr>
      <vt:lpstr>Als Ausgangspunkt für Ihr schriftliches Nachdenken können Sie Fragen wie diese hier verwenden: </vt:lpstr>
      <vt:lpstr>PowerPoint-Präsentation</vt:lpstr>
      <vt:lpstr>Charmaine Pollard </vt:lpstr>
      <vt:lpstr>Kreatives, therapeutisches Schreiben „Schreiben ist Kommunikation mit dem Unaussprechlichen“ Max Frisch </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REFERENCES </vt:lpstr>
      <vt:lpstr>REFERENCES </vt:lpstr>
      <vt:lpstr>PowerPoint-Präsentation</vt:lpstr>
      <vt:lpstr>PowerPoint-Präsentation</vt:lpstr>
      <vt:lpstr>PowerPoint-Präsentation</vt:lpstr>
      <vt:lpstr>Vielen Dank für die Aufmerksamkeit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Schreiben als Therapie</dc:title>
  <dc:creator>Dr. Ralph Meyers</dc:creator>
  <cp:lastModifiedBy>Dr. Ralph Meyers</cp:lastModifiedBy>
  <cp:revision>9</cp:revision>
  <dcterms:created xsi:type="dcterms:W3CDTF">2018-05-24T20:12:26Z</dcterms:created>
  <dcterms:modified xsi:type="dcterms:W3CDTF">2018-05-24T21:29:16Z</dcterms:modified>
</cp:coreProperties>
</file>