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  <p:sldId id="267" r:id="rId11"/>
    <p:sldId id="265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8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1251-58F9-4AD4-9BD1-834823CA5695}" type="datetimeFigureOut">
              <a:rPr lang="de-DE" smtClean="0"/>
              <a:t>06.12.2020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2-5CA0-494E-8689-9D66431258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463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1251-58F9-4AD4-9BD1-834823CA5695}" type="datetimeFigureOut">
              <a:rPr lang="de-DE" smtClean="0"/>
              <a:t>06.12.2020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2-5CA0-494E-8689-9D66431258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687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1251-58F9-4AD4-9BD1-834823CA5695}" type="datetimeFigureOut">
              <a:rPr lang="de-DE" smtClean="0"/>
              <a:t>06.12.2020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2-5CA0-494E-8689-9D66431258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677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1251-58F9-4AD4-9BD1-834823CA5695}" type="datetimeFigureOut">
              <a:rPr lang="de-DE" smtClean="0"/>
              <a:t>06.12.2020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2-5CA0-494E-8689-9D66431258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4051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1251-58F9-4AD4-9BD1-834823CA5695}" type="datetimeFigureOut">
              <a:rPr lang="de-DE" smtClean="0"/>
              <a:t>06.12.2020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2-5CA0-494E-8689-9D66431258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3592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1251-58F9-4AD4-9BD1-834823CA5695}" type="datetimeFigureOut">
              <a:rPr lang="de-DE" smtClean="0"/>
              <a:t>06.12.2020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2-5CA0-494E-8689-9D66431258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6889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1251-58F9-4AD4-9BD1-834823CA5695}" type="datetimeFigureOut">
              <a:rPr lang="de-DE" smtClean="0"/>
              <a:t>06.12.2020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2-5CA0-494E-8689-9D66431258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074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1251-58F9-4AD4-9BD1-834823CA5695}" type="datetimeFigureOut">
              <a:rPr lang="de-DE" smtClean="0"/>
              <a:t>06.12.2020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2-5CA0-494E-8689-9D66431258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048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1251-58F9-4AD4-9BD1-834823CA5695}" type="datetimeFigureOut">
              <a:rPr lang="de-DE" smtClean="0"/>
              <a:t>06.12.2020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2-5CA0-494E-8689-9D66431258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7272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1251-58F9-4AD4-9BD1-834823CA5695}" type="datetimeFigureOut">
              <a:rPr lang="de-DE" smtClean="0"/>
              <a:t>06.12.2020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2-5CA0-494E-8689-9D66431258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0021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1251-58F9-4AD4-9BD1-834823CA5695}" type="datetimeFigureOut">
              <a:rPr lang="de-DE" smtClean="0"/>
              <a:t>06.12.2020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D4D42-5CA0-494E-8689-9D66431258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1921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71251-58F9-4AD4-9BD1-834823CA5695}" type="datetimeFigureOut">
              <a:rPr lang="de-DE" smtClean="0"/>
              <a:t>06.12.2020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D4D42-5CA0-494E-8689-9D66431258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2719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arazeutische-zeitung.de/index.php?id=32844" TargetMode="External"/><Relationship Id="rId2" Type="http://schemas.openxmlformats.org/officeDocument/2006/relationships/hyperlink" Target="http://www.forum-schilddr&#252;se.de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gemeinarzt-online.de/" TargetMode="External"/><Relationship Id="rId2" Type="http://schemas.openxmlformats.org/officeDocument/2006/relationships/hyperlink" Target="http://www.schilddruese.de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yers-hamburg.com/" TargetMode="External"/><Relationship Id="rId2" Type="http://schemas.openxmlformats.org/officeDocument/2006/relationships/hyperlink" Target="http://www.meyers-dorste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Warum hat Hypothyreose mit dem Fachgebiet KJP zu tun?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800" i="1" dirty="0"/>
              <a:t>Ein Plädoyer für mehr Kooperation der Fachgebiete</a:t>
            </a:r>
          </a:p>
          <a:p>
            <a:endParaRPr lang="de-DE" sz="2800" i="1" dirty="0"/>
          </a:p>
          <a:p>
            <a:r>
              <a:rPr lang="de-DE" sz="2800" i="1" dirty="0"/>
              <a:t>Dr. Meyers, revidiert 12.2020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456" y="5406016"/>
            <a:ext cx="4503565" cy="14519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592199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88655" y="143308"/>
            <a:ext cx="9144000" cy="1731673"/>
          </a:xfrm>
        </p:spPr>
        <p:txBody>
          <a:bodyPr>
            <a:normAutofit fontScale="90000"/>
          </a:bodyPr>
          <a:lstStyle/>
          <a:p>
            <a:r>
              <a:rPr lang="de-DE" dirty="0"/>
              <a:t>Interpretation von Laborbefunden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1874981"/>
            <a:ext cx="9144000" cy="4091710"/>
          </a:xfrm>
        </p:spPr>
        <p:txBody>
          <a:bodyPr/>
          <a:lstStyle/>
          <a:p>
            <a:pPr algn="l"/>
            <a:r>
              <a:rPr lang="de-DE" dirty="0"/>
              <a:t>Neuere Erkenntnisse (Veröffentlichungen seit 2004, siehe Quellangaben) zeigen auf, dass der Interpretation des Steuerhormonspiegels (TSH) größere Bedeutung zukommt, als bisher angenommen.</a:t>
            </a:r>
          </a:p>
          <a:p>
            <a:pPr algn="l"/>
            <a:r>
              <a:rPr lang="de-DE" dirty="0"/>
              <a:t>Bereits ab einem TSH – Wert von 2,5 können fachpsychiatrisch erkennbare Symptome mit Krankheitswert bestehen.</a:t>
            </a:r>
          </a:p>
          <a:p>
            <a:pPr algn="l"/>
            <a:r>
              <a:rPr lang="de-DE" dirty="0"/>
              <a:t>Frühere Grenzwerte von 0,5-5,0 führen zu einem zu späten Erkennen und Behandeln der Erkrankung.</a:t>
            </a:r>
          </a:p>
          <a:p>
            <a:pPr algn="l"/>
            <a:r>
              <a:rPr lang="de-DE" dirty="0"/>
              <a:t>Natürlich unterliegen die Werte alterstypischen Schwankungen und müssen von Fachleuten interpretiert werden.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456" y="5406016"/>
            <a:ext cx="4503565" cy="14519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748316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02328" y="244909"/>
            <a:ext cx="9144000" cy="863455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Beispiel für Konzentrationsbefunde vor und unter Schilddrüsenbehandlung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78" y="1182254"/>
            <a:ext cx="4011771" cy="567574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9508" y="1182254"/>
            <a:ext cx="4012010" cy="5675746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838" y="5614099"/>
            <a:ext cx="3858162" cy="12439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56101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475817"/>
            <a:ext cx="9144000" cy="1002001"/>
          </a:xfrm>
        </p:spPr>
        <p:txBody>
          <a:bodyPr/>
          <a:lstStyle/>
          <a:p>
            <a:r>
              <a:rPr lang="de-DE" dirty="0"/>
              <a:t>Literaturangaben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1403927"/>
            <a:ext cx="9144000" cy="5052291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</a:pPr>
            <a:r>
              <a:rPr lang="de-DE" sz="1800" dirty="0"/>
              <a:t>B. Karges, R. </a:t>
            </a:r>
            <a:r>
              <a:rPr lang="de-DE" sz="1800" dirty="0" err="1"/>
              <a:t>Pfäffle</a:t>
            </a:r>
            <a:r>
              <a:rPr lang="de-DE" sz="1800" dirty="0"/>
              <a:t>, W. Karges; Hypo- und Hyperthyreose im Kindes- und Jugendalter; Kinder- und Jugendmedizin 4/2005</a:t>
            </a:r>
          </a:p>
          <a:p>
            <a:pPr marL="457200" indent="-457200" algn="l">
              <a:buFont typeface="+mj-lt"/>
              <a:buAutoNum type="arabicPeriod"/>
            </a:pPr>
            <a:r>
              <a:rPr lang="de-DE" sz="1800" dirty="0"/>
              <a:t>L. Lazar et al.; Natural </a:t>
            </a:r>
            <a:r>
              <a:rPr lang="de-DE" sz="1800" dirty="0" err="1"/>
              <a:t>History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Thyroid</a:t>
            </a:r>
            <a:r>
              <a:rPr lang="de-DE" sz="1800" dirty="0"/>
              <a:t> Funktion Test </a:t>
            </a:r>
            <a:r>
              <a:rPr lang="de-DE" sz="1800" dirty="0" err="1"/>
              <a:t>over</a:t>
            </a:r>
            <a:r>
              <a:rPr lang="de-DE" sz="1800" dirty="0"/>
              <a:t> 5 </a:t>
            </a:r>
            <a:r>
              <a:rPr lang="de-DE" sz="1800" dirty="0" err="1"/>
              <a:t>Years</a:t>
            </a:r>
            <a:r>
              <a:rPr lang="de-DE" sz="1800" dirty="0"/>
              <a:t> in a Large </a:t>
            </a:r>
            <a:r>
              <a:rPr lang="de-DE" sz="1800" dirty="0" err="1"/>
              <a:t>Pediatric</a:t>
            </a:r>
            <a:r>
              <a:rPr lang="de-DE" sz="1800" dirty="0"/>
              <a:t> </a:t>
            </a:r>
            <a:r>
              <a:rPr lang="de-DE" sz="1800" dirty="0" err="1"/>
              <a:t>Cohort</a:t>
            </a:r>
            <a:r>
              <a:rPr lang="de-DE" sz="1800" dirty="0"/>
              <a:t>; jcem.endojournals.org; </a:t>
            </a:r>
            <a:r>
              <a:rPr lang="de-DE" sz="1800" dirty="0" err="1"/>
              <a:t>J.Clin.Endocrinol</a:t>
            </a:r>
            <a:r>
              <a:rPr lang="de-DE" sz="1800" dirty="0"/>
              <a:t> </a:t>
            </a:r>
            <a:r>
              <a:rPr lang="de-DE" sz="1800" dirty="0" err="1"/>
              <a:t>Metab</a:t>
            </a:r>
            <a:r>
              <a:rPr lang="de-DE" sz="1800" dirty="0"/>
              <a:t>. May 2009, 945(5): 1678-1682</a:t>
            </a:r>
          </a:p>
          <a:p>
            <a:pPr marL="457200" indent="-457200" algn="l">
              <a:buFont typeface="+mj-lt"/>
              <a:buAutoNum type="arabicPeriod"/>
            </a:pPr>
            <a:r>
              <a:rPr lang="de-DE" sz="1800" dirty="0"/>
              <a:t>J. Feldkamp, </a:t>
            </a:r>
            <a:r>
              <a:rPr lang="de-DE" sz="1800" dirty="0">
                <a:hlinkClick r:id="rId2"/>
              </a:rPr>
              <a:t>www.forum-schilddrüse.de</a:t>
            </a:r>
            <a:endParaRPr lang="de-DE" sz="1800" dirty="0"/>
          </a:p>
          <a:p>
            <a:pPr marL="457200" indent="-457200" algn="l">
              <a:buFont typeface="+mj-lt"/>
              <a:buAutoNum type="arabicPeriod"/>
            </a:pPr>
            <a:r>
              <a:rPr lang="de-DE" sz="1800" dirty="0"/>
              <a:t>C. </a:t>
            </a:r>
            <a:r>
              <a:rPr lang="de-DE" sz="1800" dirty="0" err="1"/>
              <a:t>Borchard</a:t>
            </a:r>
            <a:r>
              <a:rPr lang="de-DE" sz="1800" dirty="0"/>
              <a:t>-Tuch; Schilddrüse kann schon Kinder plagen; </a:t>
            </a:r>
            <a:r>
              <a:rPr lang="de-DE" sz="1800" dirty="0">
                <a:hlinkClick r:id="rId3"/>
              </a:rPr>
              <a:t>http://www.pharazeutische-zeitung.de/index.php?id=32844</a:t>
            </a:r>
            <a:endParaRPr lang="de-DE" sz="1800" dirty="0"/>
          </a:p>
          <a:p>
            <a:pPr marL="457200" indent="-457200" algn="l">
              <a:buFont typeface="+mj-lt"/>
              <a:buAutoNum type="arabicPeriod"/>
            </a:pPr>
            <a:r>
              <a:rPr lang="de-DE" sz="1800" dirty="0"/>
              <a:t>Medical </a:t>
            </a:r>
            <a:r>
              <a:rPr lang="de-DE" sz="1800" dirty="0" err="1"/>
              <a:t>Tribune</a:t>
            </a:r>
            <a:r>
              <a:rPr lang="de-DE" sz="1800" dirty="0"/>
              <a:t> 40.Jahrgang </a:t>
            </a:r>
            <a:r>
              <a:rPr lang="de-DE" sz="1800" dirty="0" err="1"/>
              <a:t>Nr</a:t>
            </a:r>
            <a:r>
              <a:rPr lang="de-DE" sz="1800" dirty="0"/>
              <a:t> 37, 16.09.2005: TSH-Grenzwerte von 4mU/l zu hoch – Auch subklinische Hypothyreose behandeln!</a:t>
            </a:r>
          </a:p>
          <a:p>
            <a:pPr marL="457200" indent="-457200" algn="l">
              <a:buFont typeface="+mj-lt"/>
              <a:buAutoNum type="arabicPeriod"/>
            </a:pPr>
            <a:r>
              <a:rPr lang="de-DE" sz="1800" dirty="0"/>
              <a:t>K. Mann, Klinik f. Endokrinologie, Universitätsklinikum Essen: Hypothyreose – wann, wie behandeln? Arzneimitteltherapie 2004;22;301-3</a:t>
            </a:r>
          </a:p>
          <a:p>
            <a:pPr marL="457200" indent="-457200" algn="l">
              <a:buFont typeface="+mj-lt"/>
              <a:buAutoNum type="arabicPeriod"/>
            </a:pPr>
            <a:r>
              <a:rPr lang="de-DE" sz="1800" dirty="0"/>
              <a:t>P.B. </a:t>
            </a:r>
            <a:r>
              <a:rPr lang="de-DE" sz="1800" dirty="0" err="1"/>
              <a:t>Kaplowitz</a:t>
            </a:r>
            <a:r>
              <a:rPr lang="de-DE" sz="1800" dirty="0"/>
              <a:t>, Div.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Endocrinology</a:t>
            </a:r>
            <a:r>
              <a:rPr lang="de-DE" sz="1800" dirty="0"/>
              <a:t>, NMC, George Washington University; </a:t>
            </a:r>
            <a:r>
              <a:rPr lang="de-DE" sz="1800" dirty="0" err="1"/>
              <a:t>Subclinical</a:t>
            </a:r>
            <a:r>
              <a:rPr lang="de-DE" sz="1800" dirty="0"/>
              <a:t> </a:t>
            </a:r>
            <a:r>
              <a:rPr lang="de-DE" sz="1800" dirty="0" err="1"/>
              <a:t>Hypothyroidism</a:t>
            </a:r>
            <a:r>
              <a:rPr lang="de-DE" sz="1800" dirty="0"/>
              <a:t> in </a:t>
            </a:r>
            <a:r>
              <a:rPr lang="de-DE" sz="1800" dirty="0" err="1"/>
              <a:t>Children</a:t>
            </a:r>
            <a:r>
              <a:rPr lang="de-DE" sz="1800" dirty="0"/>
              <a:t>: Normal Variation </a:t>
            </a:r>
            <a:r>
              <a:rPr lang="de-DE" sz="1800" dirty="0" err="1"/>
              <a:t>or</a:t>
            </a:r>
            <a:r>
              <a:rPr lang="de-DE" sz="1800" dirty="0"/>
              <a:t> </a:t>
            </a:r>
            <a:r>
              <a:rPr lang="de-DE" sz="1800" dirty="0" err="1"/>
              <a:t>Sign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a </a:t>
            </a:r>
            <a:r>
              <a:rPr lang="de-DE" sz="1800" dirty="0" err="1"/>
              <a:t>Failing</a:t>
            </a:r>
            <a:r>
              <a:rPr lang="de-DE" sz="1800" dirty="0"/>
              <a:t> </a:t>
            </a:r>
            <a:r>
              <a:rPr lang="de-DE" sz="1800" dirty="0" err="1"/>
              <a:t>Thyroid</a:t>
            </a:r>
            <a:r>
              <a:rPr lang="de-DE" sz="1800" dirty="0"/>
              <a:t> Gland? </a:t>
            </a:r>
            <a:r>
              <a:rPr lang="de-DE" sz="1800" dirty="0" err="1"/>
              <a:t>Int.Journal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Pediatric</a:t>
            </a:r>
            <a:r>
              <a:rPr lang="de-DE" sz="1800" dirty="0"/>
              <a:t> </a:t>
            </a:r>
            <a:r>
              <a:rPr lang="de-DE" sz="1800" dirty="0" err="1"/>
              <a:t>Endocrinology</a:t>
            </a:r>
            <a:r>
              <a:rPr lang="de-DE" sz="1800" dirty="0"/>
              <a:t> </a:t>
            </a:r>
            <a:r>
              <a:rPr lang="de-DE" sz="1800" dirty="0" err="1"/>
              <a:t>Vol</a:t>
            </a:r>
            <a:r>
              <a:rPr lang="de-DE" sz="1800" dirty="0"/>
              <a:t> 2010, Art. ID 281453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456" y="5406016"/>
            <a:ext cx="4503565" cy="14519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974878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97164"/>
            <a:ext cx="9144000" cy="6059054"/>
          </a:xfrm>
        </p:spPr>
        <p:txBody>
          <a:bodyPr>
            <a:norm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de-DE" sz="1800" dirty="0"/>
              <a:t>Im Überblick: Schilddrüsendiagnostik und Therapie; </a:t>
            </a:r>
            <a:r>
              <a:rPr lang="de-DE" sz="1800" dirty="0">
                <a:hlinkClick r:id="rId2"/>
              </a:rPr>
              <a:t>www.schilddruese.de</a:t>
            </a:r>
            <a:endParaRPr lang="de-DE" sz="1800" dirty="0"/>
          </a:p>
          <a:p>
            <a:pPr marL="342900" indent="-342900" algn="l">
              <a:buFont typeface="+mj-lt"/>
              <a:buAutoNum type="arabicPeriod"/>
            </a:pPr>
            <a:r>
              <a:rPr lang="de-DE" sz="1800" dirty="0"/>
              <a:t>K. Mann, O.E. Janssen, Ab welchem TSH muss substituiert werden? MMW-</a:t>
            </a:r>
            <a:r>
              <a:rPr lang="de-DE" sz="1800" dirty="0" err="1"/>
              <a:t>Fortschr.Med</a:t>
            </a:r>
            <a:r>
              <a:rPr lang="de-DE" sz="1800" dirty="0"/>
              <a:t>. 148 (2006) 9,26-29 / 148.Jg.</a:t>
            </a:r>
          </a:p>
          <a:p>
            <a:pPr marL="342900" indent="-342900" algn="l">
              <a:buFont typeface="+mj-lt"/>
              <a:buAutoNum type="arabicPeriod"/>
            </a:pPr>
            <a:r>
              <a:rPr lang="de-DE" sz="1800" dirty="0"/>
              <a:t>G. Hintze, M. </a:t>
            </a:r>
            <a:r>
              <a:rPr lang="de-DE" sz="1800" dirty="0" err="1"/>
              <a:t>Derwahl</a:t>
            </a:r>
            <a:r>
              <a:rPr lang="de-DE" sz="1800" dirty="0"/>
              <a:t>: Hypothyreose – Von der latenten Funktionsstörung zum Koma; Internist 2010-51;568-573; Springer </a:t>
            </a:r>
            <a:r>
              <a:rPr lang="de-DE" sz="1800" dirty="0" err="1"/>
              <a:t>Vlg</a:t>
            </a:r>
            <a:r>
              <a:rPr lang="de-DE" sz="1800" dirty="0"/>
              <a:t>. 2010</a:t>
            </a:r>
          </a:p>
          <a:p>
            <a:pPr marL="342900" indent="-342900" algn="l">
              <a:buFont typeface="+mj-lt"/>
              <a:buAutoNum type="arabicPeriod"/>
            </a:pPr>
            <a:r>
              <a:rPr lang="de-DE" sz="1800" dirty="0"/>
              <a:t>A. Akca, G. Engelmann, P.E. </a:t>
            </a:r>
            <a:r>
              <a:rPr lang="de-DE" sz="1800" dirty="0" err="1"/>
              <a:t>Goretzki</a:t>
            </a:r>
            <a:r>
              <a:rPr lang="de-DE" sz="1800" dirty="0"/>
              <a:t>, K. Schwarz: Endokrine Chirurgie im Kindes- und Jugendalter: Schilddrüsenkarzinom und primärer </a:t>
            </a:r>
            <a:r>
              <a:rPr lang="de-DE" sz="1800" dirty="0" err="1"/>
              <a:t>Hyperparathyreoidismus</a:t>
            </a:r>
            <a:r>
              <a:rPr lang="de-DE" sz="1800" dirty="0"/>
              <a:t>; </a:t>
            </a:r>
            <a:r>
              <a:rPr lang="de-DE" sz="1800" dirty="0" err="1"/>
              <a:t>päd</a:t>
            </a:r>
            <a:r>
              <a:rPr lang="de-DE" sz="1800" dirty="0"/>
              <a:t> (20) 2014</a:t>
            </a:r>
          </a:p>
          <a:p>
            <a:pPr marL="342900" indent="-342900" algn="l">
              <a:buFont typeface="+mj-lt"/>
              <a:buAutoNum type="arabicPeriod"/>
            </a:pPr>
            <a:r>
              <a:rPr lang="de-DE" sz="1800" dirty="0"/>
              <a:t>R. Büttner: Therapie mit Schilddrüsenhormonen, Vorsicht Fallstricke; Der Allgemeinarzt 7/2012; </a:t>
            </a:r>
            <a:r>
              <a:rPr lang="de-DE" sz="1800" dirty="0">
                <a:hlinkClick r:id="rId3"/>
              </a:rPr>
              <a:t>www.allgemeinarzt-online.de</a:t>
            </a:r>
            <a:endParaRPr lang="de-DE" sz="1800" dirty="0"/>
          </a:p>
          <a:p>
            <a:pPr marL="342900" indent="-342900" algn="l">
              <a:buFont typeface="+mj-lt"/>
              <a:buAutoNum type="arabicPeriod"/>
            </a:pPr>
            <a:r>
              <a:rPr lang="de-DE" sz="1800" dirty="0"/>
              <a:t>R. Perez-</a:t>
            </a:r>
            <a:r>
              <a:rPr lang="de-DE" sz="1800" dirty="0" err="1"/>
              <a:t>Lobato</a:t>
            </a:r>
            <a:r>
              <a:rPr lang="de-DE" sz="1800" dirty="0"/>
              <a:t> et al.: </a:t>
            </a:r>
            <a:r>
              <a:rPr lang="de-DE" sz="1800" dirty="0" err="1"/>
              <a:t>Thyroid</a:t>
            </a:r>
            <a:r>
              <a:rPr lang="de-DE" sz="1800" dirty="0"/>
              <a:t> </a:t>
            </a:r>
            <a:r>
              <a:rPr lang="de-DE" sz="1800" dirty="0" err="1"/>
              <a:t>status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ist </a:t>
            </a:r>
            <a:r>
              <a:rPr lang="de-DE" sz="1800" dirty="0" err="1"/>
              <a:t>association</a:t>
            </a:r>
            <a:r>
              <a:rPr lang="de-DE" sz="1800" dirty="0"/>
              <a:t> </a:t>
            </a:r>
            <a:r>
              <a:rPr lang="de-DE" sz="1800" dirty="0" err="1"/>
              <a:t>with</a:t>
            </a:r>
            <a:r>
              <a:rPr lang="de-DE" sz="1800" dirty="0"/>
              <a:t> </a:t>
            </a:r>
            <a:r>
              <a:rPr lang="de-DE" sz="1800" dirty="0" err="1"/>
              <a:t>cognitive</a:t>
            </a:r>
            <a:r>
              <a:rPr lang="de-DE" sz="1800" dirty="0"/>
              <a:t> </a:t>
            </a:r>
            <a:r>
              <a:rPr lang="de-DE" sz="1800" dirty="0" err="1"/>
              <a:t>functioning</a:t>
            </a:r>
            <a:r>
              <a:rPr lang="de-DE" sz="1800" dirty="0"/>
              <a:t> in </a:t>
            </a:r>
            <a:r>
              <a:rPr lang="de-DE" sz="1800" dirty="0" err="1"/>
              <a:t>healthy</a:t>
            </a:r>
            <a:r>
              <a:rPr lang="de-DE" sz="1800" dirty="0"/>
              <a:t> </a:t>
            </a:r>
            <a:r>
              <a:rPr lang="de-DE" sz="1800" dirty="0" err="1"/>
              <a:t>boys</a:t>
            </a:r>
            <a:r>
              <a:rPr lang="de-DE" sz="1800" dirty="0"/>
              <a:t> at 10 </a:t>
            </a:r>
            <a:r>
              <a:rPr lang="de-DE" sz="1800" dirty="0" err="1"/>
              <a:t>years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age</a:t>
            </a:r>
            <a:r>
              <a:rPr lang="de-DE" sz="1800" dirty="0"/>
              <a:t>; Eur. J </a:t>
            </a:r>
            <a:r>
              <a:rPr lang="de-DE" sz="1800" dirty="0" err="1"/>
              <a:t>Endocrinol</a:t>
            </a:r>
            <a:r>
              <a:rPr lang="de-DE" sz="1800" dirty="0"/>
              <a:t> 172/2): 129-139 (2015)</a:t>
            </a:r>
          </a:p>
          <a:p>
            <a:pPr marL="342900" indent="-342900" algn="l">
              <a:buFont typeface="+mj-lt"/>
              <a:buAutoNum type="arabicPeriod"/>
            </a:pPr>
            <a:r>
              <a:rPr lang="de-DE" sz="1800" dirty="0"/>
              <a:t>P.-M. </a:t>
            </a:r>
            <a:r>
              <a:rPr lang="de-DE" sz="1800" dirty="0" err="1"/>
              <a:t>Schumm</a:t>
            </a:r>
            <a:r>
              <a:rPr lang="de-DE" sz="1800" dirty="0"/>
              <a:t>-Draeger: Hypothyreose – Therapie; </a:t>
            </a:r>
            <a:r>
              <a:rPr lang="de-DE" sz="1800" dirty="0" err="1"/>
              <a:t>Dtsch.Med</a:t>
            </a:r>
            <a:r>
              <a:rPr lang="de-DE" sz="1800" dirty="0"/>
              <a:t>. </a:t>
            </a:r>
            <a:r>
              <a:rPr lang="de-DE" sz="1800" dirty="0" err="1"/>
              <a:t>Wochenschr</a:t>
            </a:r>
            <a:r>
              <a:rPr lang="de-DE" sz="1800" dirty="0"/>
              <a:t> 2004; 129: 1574-1576; </a:t>
            </a:r>
            <a:r>
              <a:rPr lang="de-DE" sz="1800" dirty="0" err="1"/>
              <a:t>G.Thieme</a:t>
            </a:r>
            <a:r>
              <a:rPr lang="de-DE" sz="1800" dirty="0"/>
              <a:t> </a:t>
            </a:r>
            <a:r>
              <a:rPr lang="de-DE" sz="1800" dirty="0" err="1"/>
              <a:t>Vlg</a:t>
            </a:r>
            <a:r>
              <a:rPr lang="de-DE" sz="1800" dirty="0"/>
              <a:t> Stuttgart</a:t>
            </a:r>
          </a:p>
          <a:p>
            <a:pPr marL="342900" indent="-342900" algn="l">
              <a:buFont typeface="+mj-lt"/>
              <a:buAutoNum type="arabicPeriod"/>
            </a:pPr>
            <a:r>
              <a:rPr lang="de-DE" sz="1800" dirty="0"/>
              <a:t>Infoline Schilddrüse; </a:t>
            </a:r>
            <a:r>
              <a:rPr lang="de-DE" sz="1800" dirty="0" err="1"/>
              <a:t>Sanofi-Avensis</a:t>
            </a:r>
            <a:r>
              <a:rPr lang="de-DE" sz="1800" dirty="0"/>
              <a:t> Deutschland GmbH; medinfo.de@sanofi.com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456" y="5406016"/>
            <a:ext cx="4503565" cy="14519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189662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49717"/>
          </a:xfrm>
        </p:spPr>
        <p:txBody>
          <a:bodyPr>
            <a:normAutofit fontScale="90000"/>
          </a:bodyPr>
          <a:lstStyle/>
          <a:p>
            <a:r>
              <a:rPr lang="de-DE" dirty="0"/>
              <a:t>Vielen Dank für Ihre Aufmerksamkeit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2779078"/>
            <a:ext cx="9144000" cy="1655762"/>
          </a:xfrm>
        </p:spPr>
        <p:txBody>
          <a:bodyPr>
            <a:noAutofit/>
          </a:bodyPr>
          <a:lstStyle/>
          <a:p>
            <a:r>
              <a:rPr lang="de-DE" sz="1800" dirty="0"/>
              <a:t>Dr. med. Ralph Meyers</a:t>
            </a:r>
          </a:p>
          <a:p>
            <a:r>
              <a:rPr lang="de-DE" sz="1800" dirty="0"/>
              <a:t>Arzt für Kinder- und Jugendpsychiatrie</a:t>
            </a:r>
          </a:p>
          <a:p>
            <a:r>
              <a:rPr lang="de-DE" sz="1800" dirty="0"/>
              <a:t>Psychotherapie</a:t>
            </a:r>
          </a:p>
          <a:p>
            <a:r>
              <a:rPr lang="de-DE" sz="1800" dirty="0"/>
              <a:t>Mitglied BKJPP, DGKJP, DZL, Tourette-Gesellschaft, Ethikkommission der ÄKWL, Leitender Prüfarzt, Beratender Arzt der KVWL – </a:t>
            </a:r>
            <a:r>
              <a:rPr lang="de-DE" sz="1800" dirty="0" err="1"/>
              <a:t>PharmPro</a:t>
            </a:r>
            <a:r>
              <a:rPr lang="de-DE" sz="1800" dirty="0"/>
              <a:t>®</a:t>
            </a:r>
          </a:p>
          <a:p>
            <a:r>
              <a:rPr lang="de-DE" sz="1800" dirty="0">
                <a:hlinkClick r:id="rId2"/>
              </a:rPr>
              <a:t>www.meyers-dorsten.com</a:t>
            </a:r>
            <a:r>
              <a:rPr lang="de-DE" sz="1800" dirty="0"/>
              <a:t>, </a:t>
            </a:r>
            <a:r>
              <a:rPr lang="de-DE" sz="1800" dirty="0">
                <a:hlinkClick r:id="rId3"/>
              </a:rPr>
              <a:t>www.meyers-hamburg.com</a:t>
            </a:r>
            <a:endParaRPr lang="de-DE" sz="1800" dirty="0"/>
          </a:p>
          <a:p>
            <a:endParaRPr lang="de-DE" sz="1800" dirty="0"/>
          </a:p>
          <a:p>
            <a:r>
              <a:rPr lang="de-DE" sz="1800" dirty="0"/>
              <a:t>Copyright 2020©</a:t>
            </a:r>
          </a:p>
          <a:p>
            <a:endParaRPr lang="de-DE" sz="18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456" y="5406016"/>
            <a:ext cx="4503565" cy="14519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572367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Aufgaben der Schilddrüse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Produktion der Schilddrüsenhormone </a:t>
            </a:r>
            <a:r>
              <a:rPr lang="de-DE" dirty="0" err="1"/>
              <a:t>Trijodthyronin</a:t>
            </a:r>
            <a:r>
              <a:rPr lang="de-DE" dirty="0"/>
              <a:t> (T3) und Thyroxin (T4, </a:t>
            </a:r>
            <a:r>
              <a:rPr lang="de-DE" dirty="0" err="1"/>
              <a:t>Tetrajodthyronin</a:t>
            </a:r>
            <a:r>
              <a:rPr lang="de-DE" dirty="0"/>
              <a:t>)</a:t>
            </a:r>
          </a:p>
          <a:p>
            <a:r>
              <a:rPr lang="de-DE" dirty="0"/>
              <a:t>Schilddrüsenhormone beeinflussen in ihrer freien Form als fT3 bzw. fT4 viele Körperfunktionen. Unter anderem: seelisches Wohlbefinden, geistige Leistungsfähigkeit, Energieverbrauch einschließlich </a:t>
            </a:r>
            <a:r>
              <a:rPr lang="de-DE" dirty="0" err="1"/>
              <a:t>Regualtion</a:t>
            </a:r>
            <a:r>
              <a:rPr lang="de-DE" dirty="0"/>
              <a:t> der Körperwärme, Aktivität von Herz, Kreislauf, Muskeln, Magen, Darm, Fettgewebe, Haut, Sexualfunktionen und insbesondere bei Kindern das körperliche Wachstum und die geistige Entwicklung.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456" y="5406016"/>
            <a:ext cx="4503565" cy="14519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907661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38545"/>
            <a:ext cx="9144000" cy="1865746"/>
          </a:xfrm>
        </p:spPr>
        <p:txBody>
          <a:bodyPr/>
          <a:lstStyle/>
          <a:p>
            <a:r>
              <a:rPr lang="de-DE" dirty="0"/>
              <a:t>Regelkreislauf der Schilddrüsenfunktion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2078182"/>
            <a:ext cx="9144000" cy="3179618"/>
          </a:xfrm>
        </p:spPr>
        <p:txBody>
          <a:bodyPr/>
          <a:lstStyle/>
          <a:p>
            <a:pPr algn="l"/>
            <a:r>
              <a:rPr lang="de-DE" dirty="0"/>
              <a:t>Produktion und Freisetzung der Schilddrüsenhormone werden durch die Hypophyse und den Hypothalamus reguliert. </a:t>
            </a:r>
          </a:p>
          <a:p>
            <a:pPr algn="l"/>
            <a:r>
              <a:rPr lang="de-DE" dirty="0"/>
              <a:t>Sinkt der Hormonspiegel ab, gibt die Hypophyse den Botenstoff TSH ab, der in der Schilddrüse eine verstärkte Hormonproduktion und -freisetzung bewirkt.</a:t>
            </a:r>
          </a:p>
          <a:p>
            <a:pPr algn="l"/>
            <a:r>
              <a:rPr lang="de-DE" dirty="0"/>
              <a:t>Übersteigt der Spiegel der Schilddrüsenhormone den Normalwert, hält die Hypophyse weiteres TSH so lange zurück, bis wieder normale Hormonverhältnisse hergestellt sind.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456" y="5406016"/>
            <a:ext cx="4503565" cy="14519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4164217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600365"/>
            <a:ext cx="9144000" cy="1200726"/>
          </a:xfrm>
        </p:spPr>
        <p:txBody>
          <a:bodyPr>
            <a:normAutofit/>
          </a:bodyPr>
          <a:lstStyle/>
          <a:p>
            <a:r>
              <a:rPr lang="de-DE" sz="3200" dirty="0"/>
              <a:t>An welchen Symptomen erkennen wir eine Hypothyreose?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1801091"/>
            <a:ext cx="9144000" cy="4978399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de-DE" sz="2800" i="1" u="sng" dirty="0">
                <a:solidFill>
                  <a:srgbClr val="FF0000"/>
                </a:solidFill>
              </a:rPr>
              <a:t>Frühsymptome:</a:t>
            </a:r>
          </a:p>
          <a:p>
            <a:pPr algn="l"/>
            <a:r>
              <a:rPr lang="de-DE" i="1" dirty="0">
                <a:solidFill>
                  <a:srgbClr val="FF0000"/>
                </a:solidFill>
              </a:rPr>
              <a:t>Depressive Gereiztheit</a:t>
            </a:r>
          </a:p>
          <a:p>
            <a:pPr algn="l"/>
            <a:r>
              <a:rPr lang="de-DE" i="1" dirty="0">
                <a:solidFill>
                  <a:srgbClr val="FF0000"/>
                </a:solidFill>
              </a:rPr>
              <a:t>Konzentrationsprobleme</a:t>
            </a:r>
          </a:p>
          <a:p>
            <a:pPr algn="l"/>
            <a:r>
              <a:rPr lang="de-DE" i="1" dirty="0">
                <a:solidFill>
                  <a:srgbClr val="FF0000"/>
                </a:solidFill>
              </a:rPr>
              <a:t>Antriebsschwäche</a:t>
            </a:r>
          </a:p>
          <a:p>
            <a:pPr algn="l"/>
            <a:r>
              <a:rPr lang="de-DE" i="1" dirty="0">
                <a:solidFill>
                  <a:srgbClr val="FF0000"/>
                </a:solidFill>
              </a:rPr>
              <a:t>Kälteintoleranz</a:t>
            </a:r>
          </a:p>
          <a:p>
            <a:pPr algn="l"/>
            <a:r>
              <a:rPr lang="de-DE" i="1" dirty="0">
                <a:solidFill>
                  <a:srgbClr val="FF0000"/>
                </a:solidFill>
              </a:rPr>
              <a:t>Haarausfall</a:t>
            </a:r>
          </a:p>
          <a:p>
            <a:pPr algn="l"/>
            <a:r>
              <a:rPr lang="de-DE" i="1" dirty="0">
                <a:solidFill>
                  <a:srgbClr val="FF0000"/>
                </a:solidFill>
              </a:rPr>
              <a:t>Verlangsamung</a:t>
            </a:r>
          </a:p>
          <a:p>
            <a:pPr algn="l"/>
            <a:r>
              <a:rPr lang="de-DE" i="1" dirty="0">
                <a:solidFill>
                  <a:srgbClr val="FF0000"/>
                </a:solidFill>
              </a:rPr>
              <a:t>Müdigkeit</a:t>
            </a:r>
          </a:p>
          <a:p>
            <a:pPr algn="l"/>
            <a:r>
              <a:rPr lang="de-DE" i="1" dirty="0">
                <a:solidFill>
                  <a:srgbClr val="FF0000"/>
                </a:solidFill>
              </a:rPr>
              <a:t>Einschränkung der geistigen Leistungsfähigkeit</a:t>
            </a:r>
          </a:p>
          <a:p>
            <a:pPr algn="l"/>
            <a:r>
              <a:rPr lang="de-DE" i="1" dirty="0">
                <a:solidFill>
                  <a:srgbClr val="FF0000"/>
                </a:solidFill>
              </a:rPr>
              <a:t>Verstopfung / Obstipationsneigung</a:t>
            </a:r>
          </a:p>
          <a:p>
            <a:pPr algn="l"/>
            <a:r>
              <a:rPr lang="de-DE" i="1" dirty="0">
                <a:solidFill>
                  <a:srgbClr val="FF0000"/>
                </a:solidFill>
              </a:rPr>
              <a:t>Vermehrtes Schlafbedürfnis</a:t>
            </a:r>
          </a:p>
          <a:p>
            <a:pPr algn="l"/>
            <a:r>
              <a:rPr lang="de-DE" i="1" dirty="0">
                <a:solidFill>
                  <a:srgbClr val="FF0000"/>
                </a:solidFill>
              </a:rPr>
              <a:t>   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456" y="5406016"/>
            <a:ext cx="4503565" cy="14519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007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355745"/>
            <a:ext cx="9144000" cy="623310"/>
          </a:xfrm>
        </p:spPr>
        <p:txBody>
          <a:bodyPr>
            <a:normAutofit/>
          </a:bodyPr>
          <a:lstStyle/>
          <a:p>
            <a:pPr algn="l"/>
            <a:r>
              <a:rPr lang="de-DE" sz="2800" u="sng" dirty="0">
                <a:solidFill>
                  <a:srgbClr val="FF0000"/>
                </a:solidFill>
              </a:rPr>
              <a:t>Später hinzukommende Symptome: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1154547"/>
            <a:ext cx="9144000" cy="4433454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/>
              <a:t>Verlangsamter Puls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/>
              <a:t>Veränderung der elektrischen Herzsignale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/>
              <a:t>Herzmuskelschwellung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/>
              <a:t>Blutarmut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/>
              <a:t>Schmerzen in Muskeln und Gewebe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/>
              <a:t>Störungen des Knochen- und Knorpelaufbaus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/>
              <a:t>Wassereinlagerungen (Myxödem)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/>
              <a:t>Gewichtszunahme trotz reduzierter Nahrungsaufnahme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/>
              <a:t>Zyklusstörungen, Unfruchtbarkeit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/>
              <a:t>Libido- und Potenzstörungen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/>
              <a:t>Bei Kindern: bei anhaltender unbehandelter Unterfunktion: Rückstände bei Wachstum und Entwicklung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456" y="5406016"/>
            <a:ext cx="4503565" cy="14519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559628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22073"/>
          </a:xfrm>
        </p:spPr>
        <p:txBody>
          <a:bodyPr/>
          <a:lstStyle/>
          <a:p>
            <a:r>
              <a:rPr lang="de-DE" dirty="0"/>
              <a:t>Ursachen der Hypothyreose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2890982"/>
            <a:ext cx="9144000" cy="3833090"/>
          </a:xfrm>
        </p:spPr>
        <p:txBody>
          <a:bodyPr/>
          <a:lstStyle/>
          <a:p>
            <a:pPr algn="l"/>
            <a:r>
              <a:rPr lang="de-DE" dirty="0"/>
              <a:t>Die häufigste Ursache der erworbenen Schilddrüsenunterfunktion ist die Schilddrüsenentzündung (Hashimoto-Thyreoiditis), eine Autoimmunerkrankung.</a:t>
            </a:r>
          </a:p>
          <a:p>
            <a:pPr algn="l"/>
            <a:r>
              <a:rPr lang="de-DE" dirty="0"/>
              <a:t>Weitere Ursachen, wie Zustand nach Schilddrüsenoperationen oder Radiojodtherapie sind bei unserem Thema der bislang nicht erkannten bzw. unbehandelten Hypothyreose bei Kindern zu vernachlässigen.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456" y="5406016"/>
            <a:ext cx="4503565" cy="14519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4025818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20473"/>
          </a:xfrm>
        </p:spPr>
        <p:txBody>
          <a:bodyPr/>
          <a:lstStyle/>
          <a:p>
            <a:r>
              <a:rPr lang="de-DE" dirty="0"/>
              <a:t>Behandlung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Die Behandlung besteht in der Gabe von Schilddrüsenhormonen (L-Thyroxin)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456" y="5406016"/>
            <a:ext cx="4503565" cy="14519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894951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03964"/>
          </a:xfrm>
        </p:spPr>
        <p:txBody>
          <a:bodyPr>
            <a:normAutofit fontScale="90000"/>
          </a:bodyPr>
          <a:lstStyle/>
          <a:p>
            <a:r>
              <a:rPr lang="de-DE" dirty="0"/>
              <a:t>Komplikationen der unbehandelten Hypothyreose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2890981"/>
            <a:ext cx="9144000" cy="2872509"/>
          </a:xfrm>
        </p:spPr>
        <p:txBody>
          <a:bodyPr/>
          <a:lstStyle/>
          <a:p>
            <a:r>
              <a:rPr lang="de-DE" dirty="0"/>
              <a:t>Die wichtigste Komplikation bei Kindern ist, dass sie zu spät diagnostiziert und behandelt oder fehlbehandelt wird, weil sie für ein anderes Krankheitsbild gehalten wird.</a:t>
            </a:r>
          </a:p>
          <a:p>
            <a:r>
              <a:rPr lang="de-DE" dirty="0"/>
              <a:t>Durch den verlangsamten Stoffwechsel und erhöhte Blutfettwerte ist das Risiko von Arteriosklerose und deren Folgeerkrankungen (Herzinfarkt, Schlaganfall, Durchblutungsstörungen der Beine) erhöht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456" y="5406016"/>
            <a:ext cx="4503565" cy="14519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527107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00401"/>
          </a:xfrm>
        </p:spPr>
        <p:txBody>
          <a:bodyPr>
            <a:normAutofit fontScale="90000"/>
          </a:bodyPr>
          <a:lstStyle/>
          <a:p>
            <a:r>
              <a:rPr lang="de-DE" dirty="0"/>
              <a:t>Der Weg zur Diagnose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2022764"/>
            <a:ext cx="9144000" cy="3814618"/>
          </a:xfrm>
        </p:spPr>
        <p:txBody>
          <a:bodyPr>
            <a:normAutofit fontScale="92500"/>
          </a:bodyPr>
          <a:lstStyle/>
          <a:p>
            <a:pPr algn="l"/>
            <a:r>
              <a:rPr lang="de-DE" dirty="0"/>
              <a:t>Anamnese</a:t>
            </a:r>
          </a:p>
          <a:p>
            <a:pPr algn="l"/>
            <a:r>
              <a:rPr lang="de-DE" dirty="0"/>
              <a:t>Körperliche Untersuchung</a:t>
            </a:r>
          </a:p>
          <a:p>
            <a:pPr algn="l"/>
            <a:r>
              <a:rPr lang="de-DE" dirty="0"/>
              <a:t>Blutuntersuchungen (fT3,fT4,TSH,Antikörper: </a:t>
            </a:r>
            <a:r>
              <a:rPr lang="de-DE" dirty="0" err="1"/>
              <a:t>TRAK,Tg</a:t>
            </a:r>
            <a:r>
              <a:rPr lang="de-DE" dirty="0"/>
              <a:t>-AK,TPO-AK)</a:t>
            </a:r>
          </a:p>
          <a:p>
            <a:pPr algn="l"/>
            <a:r>
              <a:rPr lang="de-DE" dirty="0"/>
              <a:t>Bildgebende Verfahren (Sonografie, CT, MRT, Szintigrafie)</a:t>
            </a:r>
          </a:p>
          <a:p>
            <a:pPr algn="l"/>
            <a:r>
              <a:rPr lang="de-DE" dirty="0"/>
              <a:t>Gewebeproben</a:t>
            </a:r>
          </a:p>
          <a:p>
            <a:pPr algn="l"/>
            <a:r>
              <a:rPr lang="de-DE" b="1" dirty="0">
                <a:solidFill>
                  <a:srgbClr val="FF0000"/>
                </a:solidFill>
              </a:rPr>
              <a:t>Kinder- und jugendpsychiatrische Untersuchungsverfahren:</a:t>
            </a:r>
          </a:p>
          <a:p>
            <a:pPr algn="l"/>
            <a:r>
              <a:rPr lang="de-DE" dirty="0">
                <a:solidFill>
                  <a:srgbClr val="FF0000"/>
                </a:solidFill>
              </a:rPr>
              <a:t>Intelligenztests in Kombination mit Aufmerksamkeits- und Ausdauertests</a:t>
            </a:r>
          </a:p>
          <a:p>
            <a:pPr algn="l"/>
            <a:r>
              <a:rPr lang="de-DE" dirty="0">
                <a:solidFill>
                  <a:srgbClr val="FF0000"/>
                </a:solidFill>
              </a:rPr>
              <a:t>(OPATUS CPTa oder </a:t>
            </a:r>
            <a:r>
              <a:rPr lang="de-DE" dirty="0" err="1">
                <a:solidFill>
                  <a:srgbClr val="FF0000"/>
                </a:solidFill>
              </a:rPr>
              <a:t>qb</a:t>
            </a:r>
            <a:r>
              <a:rPr lang="de-DE" dirty="0">
                <a:solidFill>
                  <a:srgbClr val="FF0000"/>
                </a:solidFill>
              </a:rPr>
              <a:t>-Test) und ggfls. Testverfahren zur Bestimmung der emotionalen Befindlichkeit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456" y="5406016"/>
            <a:ext cx="4503565" cy="14519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020653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935</Words>
  <Application>Microsoft Office PowerPoint</Application>
  <PresentationFormat>Breitbild</PresentationFormat>
  <Paragraphs>83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Warum hat Hypothyreose mit dem Fachgebiet KJP zu tun?</vt:lpstr>
      <vt:lpstr>Aufgaben der Schilddrüse</vt:lpstr>
      <vt:lpstr>Regelkreislauf der Schilddrüsenfunktion</vt:lpstr>
      <vt:lpstr>An welchen Symptomen erkennen wir eine Hypothyreose?</vt:lpstr>
      <vt:lpstr>Später hinzukommende Symptome:</vt:lpstr>
      <vt:lpstr>Ursachen der Hypothyreose</vt:lpstr>
      <vt:lpstr>Behandlung</vt:lpstr>
      <vt:lpstr>Komplikationen der unbehandelten Hypothyreose</vt:lpstr>
      <vt:lpstr>Der Weg zur Diagnose</vt:lpstr>
      <vt:lpstr>Interpretation von Laborbefunden</vt:lpstr>
      <vt:lpstr>Beispiel für Konzentrationsbefunde vor und unter Schilddrüsenbehandlung</vt:lpstr>
      <vt:lpstr>Literaturangaben</vt:lpstr>
      <vt:lpstr>PowerPoint-Präsentation</vt:lpstr>
      <vt:lpstr>Vielen Dank für Ihre Aufmerksamkeit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Dr. Ralph Meyers</dc:creator>
  <cp:lastModifiedBy>Dr. Ralph Meyers</cp:lastModifiedBy>
  <cp:revision>16</cp:revision>
  <dcterms:created xsi:type="dcterms:W3CDTF">2015-09-08T17:59:09Z</dcterms:created>
  <dcterms:modified xsi:type="dcterms:W3CDTF">2020-12-06T14:28:48Z</dcterms:modified>
</cp:coreProperties>
</file>