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5" r:id="rId3"/>
    <p:sldId id="296" r:id="rId4"/>
    <p:sldId id="297" r:id="rId5"/>
    <p:sldId id="298" r:id="rId6"/>
    <p:sldId id="300" r:id="rId7"/>
    <p:sldId id="301" r:id="rId8"/>
    <p:sldId id="302" r:id="rId9"/>
    <p:sldId id="303" r:id="rId10"/>
    <p:sldId id="299" r:id="rId11"/>
    <p:sldId id="305" r:id="rId12"/>
    <p:sldId id="304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16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72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44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407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508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82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1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16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55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12192000" cy="971550"/>
          </a:xfrm>
          <a:prstGeom prst="rect">
            <a:avLst/>
          </a:prstGeom>
          <a:solidFill>
            <a:srgbClr val="D3CCBD">
              <a:alpha val="60000"/>
            </a:srgbClr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400">
              <a:solidFill>
                <a:srgbClr val="14131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67" y="127000"/>
            <a:ext cx="9635067" cy="736600"/>
          </a:xfrm>
          <a:prstGeom prst="rect">
            <a:avLst/>
          </a:prstGeom>
        </p:spPr>
        <p:txBody>
          <a:bodyPr wrap="none" anchor="ctr"/>
          <a:lstStyle>
            <a:lvl1pPr>
              <a:defRPr sz="2200" b="0">
                <a:solidFill>
                  <a:srgbClr val="0A3550"/>
                </a:solidFill>
                <a:latin typeface="+mj-lt"/>
                <a:cs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193800"/>
            <a:ext cx="10845800" cy="5054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000"/>
              </a:spcAft>
              <a:buFont typeface="Arial"/>
              <a:buNone/>
              <a:defRPr>
                <a:solidFill>
                  <a:srgbClr val="3FA3DE"/>
                </a:solidFill>
                <a:latin typeface="+mn-lt"/>
                <a:cs typeface="Trebuchet MS"/>
              </a:defRPr>
            </a:lvl1pPr>
            <a:lvl2pPr marL="0" indent="0">
              <a:spcBef>
                <a:spcPts val="400"/>
              </a:spcBef>
              <a:buFont typeface="Arial"/>
              <a:buNone/>
              <a:defRPr sz="1600">
                <a:solidFill>
                  <a:srgbClr val="0A3550"/>
                </a:solidFill>
                <a:latin typeface="+mn-lt"/>
                <a:cs typeface="Trebuchet MS"/>
              </a:defRPr>
            </a:lvl2pPr>
            <a:lvl3pPr marL="177800" indent="-177800">
              <a:buClr>
                <a:srgbClr val="3491D6"/>
              </a:buClr>
              <a:defRPr sz="1600">
                <a:solidFill>
                  <a:srgbClr val="0A3550"/>
                </a:solidFill>
                <a:latin typeface="+mn-lt"/>
                <a:cs typeface="Trebuchet MS"/>
              </a:defRPr>
            </a:lvl3pPr>
            <a:lvl4pPr marL="541338" indent="-185738">
              <a:buClr>
                <a:srgbClr val="F58025"/>
              </a:buClr>
              <a:defRPr sz="1400">
                <a:solidFill>
                  <a:srgbClr val="0A3550"/>
                </a:solidFill>
                <a:latin typeface="+mn-lt"/>
                <a:cs typeface="Trebuchet MS"/>
              </a:defRPr>
            </a:lvl4pPr>
            <a:lvl5pPr marL="0" indent="0">
              <a:spcBef>
                <a:spcPts val="200"/>
              </a:spcBef>
              <a:spcAft>
                <a:spcPts val="200"/>
              </a:spcAft>
              <a:buClr>
                <a:srgbClr val="F58025"/>
              </a:buClr>
              <a:buNone/>
              <a:defRPr sz="1000" i="0">
                <a:solidFill>
                  <a:srgbClr val="0A3550"/>
                </a:solidFill>
                <a:latin typeface="+mn-lt"/>
                <a:cs typeface="Trebuchet M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11200" y="5009845"/>
            <a:ext cx="10845800" cy="1365250"/>
          </a:xfrm>
          <a:prstGeom prst="rect">
            <a:avLst/>
          </a:prstGeom>
        </p:spPr>
        <p:txBody>
          <a:bodyPr anchor="b"/>
          <a:lstStyle>
            <a:lvl1pPr marL="180000" indent="-18000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sz="1000" i="0">
                <a:solidFill>
                  <a:srgbClr val="062744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74600" y="6386513"/>
            <a:ext cx="7884784" cy="315912"/>
          </a:xfrm>
        </p:spPr>
        <p:txBody>
          <a:bodyPr/>
          <a:lstStyle>
            <a:lvl1pPr>
              <a:defRPr>
                <a:solidFill>
                  <a:srgbClr val="1E668A"/>
                </a:solidFill>
              </a:defRPr>
            </a:lvl1pPr>
          </a:lstStyle>
          <a:p>
            <a:endParaRPr lang="en-US" altLang="en-US" dirty="0"/>
          </a:p>
        </p:txBody>
      </p:sp>
      <p:grpSp>
        <p:nvGrpSpPr>
          <p:cNvPr id="34" name="Gruppierung 33"/>
          <p:cNvGrpSpPr/>
          <p:nvPr userDrawn="1"/>
        </p:nvGrpSpPr>
        <p:grpSpPr>
          <a:xfrm>
            <a:off x="753532" y="0"/>
            <a:ext cx="863600" cy="971550"/>
            <a:chOff x="573615" y="0"/>
            <a:chExt cx="647700" cy="2250000"/>
          </a:xfrm>
        </p:grpSpPr>
        <p:cxnSp>
          <p:nvCxnSpPr>
            <p:cNvPr id="35" name="Gerade Verbindung 34"/>
            <p:cNvCxnSpPr/>
            <p:nvPr userDrawn="1"/>
          </p:nvCxnSpPr>
          <p:spPr>
            <a:xfrm>
              <a:off x="573615" y="0"/>
              <a:ext cx="0" cy="2250000"/>
            </a:xfrm>
            <a:prstGeom prst="line">
              <a:avLst/>
            </a:prstGeom>
            <a:ln w="101600" cmpd="sng">
              <a:solidFill>
                <a:srgbClr val="FF9E1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>
              <a:off x="735540" y="0"/>
              <a:ext cx="0" cy="2250000"/>
            </a:xfrm>
            <a:prstGeom prst="line">
              <a:avLst/>
            </a:prstGeom>
            <a:ln w="101600" cmpd="sng">
              <a:solidFill>
                <a:srgbClr val="3491D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>
            <a:xfrm>
              <a:off x="897465" y="0"/>
              <a:ext cx="0" cy="2250000"/>
            </a:xfrm>
            <a:prstGeom prst="line">
              <a:avLst/>
            </a:prstGeom>
            <a:ln w="101600" cmpd="sng">
              <a:solidFill>
                <a:srgbClr val="4DACD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>
            <a:xfrm>
              <a:off x="1059390" y="0"/>
              <a:ext cx="0" cy="2250000"/>
            </a:xfrm>
            <a:prstGeom prst="line">
              <a:avLst/>
            </a:prstGeom>
            <a:ln w="101600" cmpd="sng">
              <a:solidFill>
                <a:srgbClr val="83C4D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>
              <a:off x="1221315" y="0"/>
              <a:ext cx="0" cy="2250000"/>
            </a:xfrm>
            <a:prstGeom prst="line">
              <a:avLst/>
            </a:prstGeom>
            <a:ln w="101600" cmpd="sng">
              <a:solidFill>
                <a:srgbClr val="8FD1D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781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1" name="Inhaltsplatzhalter 2"/>
          <p:cNvSpPr>
            <a:spLocks noGrp="1"/>
          </p:cNvSpPr>
          <p:nvPr>
            <p:ph sz="half" idx="1"/>
          </p:nvPr>
        </p:nvSpPr>
        <p:spPr>
          <a:xfrm>
            <a:off x="240000" y="1220757"/>
            <a:ext cx="11631424" cy="461962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SzPct val="95000"/>
              <a:buFont typeface="Arial"/>
              <a:buNone/>
              <a:defRPr sz="2400" b="0" i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defRPr>
            </a:lvl1pPr>
            <a:lvl2pPr marL="379191" indent="-379191">
              <a:spcAft>
                <a:spcPts val="400"/>
              </a:spcAft>
              <a:buClr>
                <a:srgbClr val="003780"/>
              </a:buClr>
              <a:buSzPct val="110000"/>
              <a:defRPr sz="2133" b="0" i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defRPr>
            </a:lvl2pPr>
            <a:lvl3pPr marL="723882" indent="-239178">
              <a:spcAft>
                <a:spcPts val="400"/>
              </a:spcAft>
              <a:buClr>
                <a:srgbClr val="003780"/>
              </a:buClr>
              <a:buSzPct val="110000"/>
              <a:defRPr sz="1867" b="0" i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defRPr>
            </a:lvl3pPr>
            <a:lvl4pPr marL="1193770" indent="-243411">
              <a:spcAft>
                <a:spcPts val="400"/>
              </a:spcAft>
              <a:buClr>
                <a:srgbClr val="003780"/>
              </a:buClr>
              <a:tabLst>
                <a:tab pos="1202237" algn="l"/>
              </a:tabLst>
              <a:defRPr sz="1600" b="0" i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defRPr>
            </a:lvl4pPr>
            <a:lvl5pPr marL="1919952" indent="-244794">
              <a:spcAft>
                <a:spcPts val="400"/>
              </a:spcAft>
              <a:buClr>
                <a:srgbClr val="003780"/>
              </a:buClr>
              <a:defRPr sz="1600" b="0" i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240000" y="5913938"/>
            <a:ext cx="9696427" cy="768351"/>
          </a:xfrm>
          <a:prstGeom prst="rect">
            <a:avLst/>
          </a:prstGeom>
        </p:spPr>
        <p:txBody>
          <a:bodyPr vert="horz" anchor="b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933">
                <a:solidFill>
                  <a:srgbClr val="000000"/>
                </a:solidFill>
                <a:latin typeface="Arial"/>
                <a:cs typeface="Arial"/>
              </a:defRPr>
            </a:lvl1pPr>
            <a:lvl2pPr marL="353474" indent="0">
              <a:buNone/>
              <a:defRPr sz="800">
                <a:latin typeface="Arial"/>
                <a:cs typeface="Arial"/>
              </a:defRPr>
            </a:lvl2pPr>
            <a:lvl3pPr marL="719649" indent="0">
              <a:buNone/>
              <a:defRPr sz="800">
                <a:latin typeface="Arial"/>
                <a:cs typeface="Arial"/>
              </a:defRPr>
            </a:lvl3pPr>
            <a:lvl4pPr marL="1073123" indent="0">
              <a:buNone/>
              <a:defRPr sz="800">
                <a:latin typeface="Arial"/>
                <a:cs typeface="Arial"/>
              </a:defRPr>
            </a:lvl4pPr>
            <a:lvl5pPr marL="1439297" indent="0">
              <a:buNone/>
              <a:defRPr sz="80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Referenzen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0" y="6741368"/>
            <a:ext cx="12192000" cy="144016"/>
          </a:xfrm>
          <a:prstGeom prst="rect">
            <a:avLst/>
          </a:prstGeom>
          <a:solidFill>
            <a:srgbClr val="0169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239350" y="274637"/>
            <a:ext cx="11713301" cy="1042128"/>
          </a:xfrm>
          <a:prstGeom prst="rect">
            <a:avLst/>
          </a:prstGeom>
        </p:spPr>
        <p:txBody>
          <a:bodyPr vert="horz"/>
          <a:lstStyle>
            <a:lvl1pPr>
              <a:defRPr sz="2667" u="none">
                <a:solidFill>
                  <a:srgbClr val="003780"/>
                </a:solidFill>
                <a:uFill>
                  <a:solidFill>
                    <a:srgbClr val="003780"/>
                  </a:solidFill>
                </a:uFill>
                <a:latin typeface="Arial"/>
              </a:defRPr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AAA Inhalt</a:t>
            </a:r>
          </a:p>
        </p:txBody>
      </p:sp>
    </p:spTree>
    <p:extLst>
      <p:ext uri="{BB962C8B-B14F-4D97-AF65-F5344CB8AC3E}">
        <p14:creationId xmlns:p14="http://schemas.microsoft.com/office/powerpoint/2010/main" val="243496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6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34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0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6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59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3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12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35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288000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986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s://aerztetag.aerztezeitung.de/467-professor-ulrike-bingel-placebos-nocebos-schmerzen-erfahrunge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erztetag.aerztezeitung.de/467-professor-ulrike-bingel-placebos-nocebos-schmerzen-erfahrungen" TargetMode="External"/><Relationship Id="rId2" Type="http://schemas.openxmlformats.org/officeDocument/2006/relationships/hyperlink" Target="https://www.health.harvard.edu/mental-health/the-power-of-the-placebo-effect?utm_content=bufferb2971&amp;utm_medium=social&amp;utm_source=linkedin&amp;utm_campaign=hhp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83171" y="279400"/>
            <a:ext cx="8825658" cy="2891201"/>
          </a:xfrm>
        </p:spPr>
        <p:txBody>
          <a:bodyPr/>
          <a:lstStyle/>
          <a:p>
            <a:pPr algn="ctr"/>
            <a:r>
              <a:rPr lang="de-DE" sz="4000" b="1" dirty="0">
                <a:solidFill>
                  <a:schemeClr val="bg1"/>
                </a:solidFill>
              </a:rPr>
              <a:t>Placebo-Effekt, Nocebos – und heilsame Worte</a:t>
            </a:r>
            <a:br>
              <a:rPr lang="de-DE" sz="4000" b="1" dirty="0">
                <a:solidFill>
                  <a:schemeClr val="bg1"/>
                </a:solidFill>
              </a:rPr>
            </a:br>
            <a:br>
              <a:rPr lang="de-DE" sz="40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Qualitätszirkel Sozialpsychiatrie 13.12.22</a:t>
            </a:r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49595" y="3644381"/>
            <a:ext cx="8825658" cy="861420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Dr. Ralph </a:t>
            </a:r>
            <a:r>
              <a:rPr lang="de-DE" dirty="0" err="1">
                <a:solidFill>
                  <a:schemeClr val="bg1"/>
                </a:solidFill>
              </a:rPr>
              <a:t>meyers</a:t>
            </a:r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sozialpsychiatrisches </a:t>
            </a:r>
            <a:r>
              <a:rPr lang="de-DE" dirty="0" err="1">
                <a:solidFill>
                  <a:schemeClr val="bg1"/>
                </a:solidFill>
              </a:rPr>
              <a:t>centrum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dr.meyers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57" y="5607661"/>
            <a:ext cx="3878130" cy="12503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5" name="Textfeld 4"/>
          <p:cNvSpPr txBox="1"/>
          <p:nvPr/>
        </p:nvSpPr>
        <p:spPr>
          <a:xfrm>
            <a:off x="1590384" y="4979581"/>
            <a:ext cx="882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work is licensed under the Creative Commons Attribution 4.0 International License. To view a copy of this license, visit http://creativecommons.org/licenses/by/4.0/ or send a letter to Creative Commons, PO Box 1866, Mountain View, CA 94042, USA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04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670560"/>
            <a:ext cx="9144000" cy="5251269"/>
          </a:xfrm>
        </p:spPr>
        <p:txBody>
          <a:bodyPr>
            <a:normAutofit lnSpcReduction="10000"/>
          </a:bodyPr>
          <a:lstStyle/>
          <a:p>
            <a:r>
              <a:rPr lang="de-DE" sz="32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Leider funktioniert das auch umgekehrt: „Ihre Wirbelsäule ist ein Trümmerfeld“, vermittelt ebenso wenig Hoffnung wie „Probieren wir mal dieses Medikament.“ (Nocebo-Effekt)</a:t>
            </a:r>
          </a:p>
          <a:p>
            <a:r>
              <a:rPr lang="de-DE" sz="32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Auch das wissen wir seit der Kindheit: Die </a:t>
            </a:r>
            <a:r>
              <a:rPr lang="de-DE" sz="3200" cap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empathiefreie</a:t>
            </a:r>
            <a:r>
              <a:rPr lang="de-DE" sz="32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Mitteilung an den vom Rad gefallenen Jungen, ein Indianer kenne keinen Schmerz, hatte noch nie analgetische Effekte. Arzt und Entertainer Dr. Eckart von Hirschhausen hat es so ausgedrückt: Es wäre einem Kind gegenüber unterlassene Hilfeleistung, nicht zu pusten.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5" y="5406016"/>
            <a:ext cx="4503565" cy="145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82026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2847" y="635726"/>
            <a:ext cx="11086010" cy="5286103"/>
          </a:xfrm>
        </p:spPr>
        <p:txBody>
          <a:bodyPr>
            <a:normAutofit/>
          </a:bodyPr>
          <a:lstStyle/>
          <a:p>
            <a:r>
              <a:rPr lang="de-DE" sz="2800" u="sng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Professorin Ulrike Bingel über Placebos und die Macht der Erwartung</a:t>
            </a:r>
          </a:p>
          <a:p>
            <a:endParaRPr lang="de-DE" sz="2800" cap="none" dirty="0">
              <a:solidFill>
                <a:srgbClr val="58C1BA"/>
              </a:solidFill>
              <a:latin typeface="Calibri" panose="020F0502020204030204" pitchFamily="34" charset="0"/>
              <a:cs typeface="Calibri" panose="020F05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DE" sz="2800" cap="none" dirty="0">
                <a:solidFill>
                  <a:srgbClr val="58C1B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https://aerztetag.aerztezeitung.de/467-professor-ulrike-bingel-placebos-nocebos-schmerzen-erfahrungen</a:t>
            </a:r>
            <a:endParaRPr lang="de-DE" sz="2800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5" y="5406016"/>
            <a:ext cx="4503565" cy="145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4" name="855724-m-77f3132ee7888546fbec132118111e55">
            <a:hlinkClick r:id="" action="ppaction://media"/>
            <a:extLst>
              <a:ext uri="{FF2B5EF4-FFF2-40B4-BE49-F238E27FC236}">
                <a16:creationId xmlns:a16="http://schemas.microsoft.com/office/drawing/2014/main" id="{EC34934D-F17C-CA45-63EC-F543CEF23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5542" y="3211286"/>
            <a:ext cx="1692366" cy="16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2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1611086"/>
            <a:ext cx="9144000" cy="4310743"/>
          </a:xfrm>
        </p:spPr>
        <p:txBody>
          <a:bodyPr>
            <a:normAutofit/>
          </a:bodyPr>
          <a:lstStyle/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Literatur: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6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https://www.health.harvard.edu/mental-health/the-power-of-the-placebo-effect?utm_content=bufferb2971&amp;utm_medium=social&amp;utm_source=linkedin&amp;utm_campaign=hhp</a:t>
            </a:r>
            <a:endParaRPr lang="de-DE" sz="1600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sz="16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Placebo 2.0. Die Macht der Erwartung Bingel U, </a:t>
            </a:r>
            <a:r>
              <a:rPr lang="de-DE" sz="1600" cap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Schedlowksi</a:t>
            </a:r>
            <a:r>
              <a:rPr lang="de-DE" sz="16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M, Kessler H; Verlag </a:t>
            </a:r>
            <a:r>
              <a:rPr lang="de-DE" sz="1600" cap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rüffer</a:t>
            </a:r>
            <a:r>
              <a:rPr lang="de-DE" sz="16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de-DE" sz="1600" cap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</a:t>
            </a:r>
            <a:r>
              <a:rPr lang="de-DE" sz="16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16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https://aerztetag.aerztezeitung.de/467-professor-ulrike-bingel-placebos-nocebos-schmerzen-erfahrungen</a:t>
            </a:r>
            <a:endParaRPr lang="de-DE" sz="1600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5" y="5406016"/>
            <a:ext cx="4503565" cy="145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64436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63455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bg1"/>
                </a:solidFill>
              </a:rPr>
              <a:t>Interessenkonflikte: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1985818"/>
            <a:ext cx="9144000" cy="3271982"/>
          </a:xfrm>
        </p:spPr>
        <p:txBody>
          <a:bodyPr/>
          <a:lstStyle/>
          <a:p>
            <a:r>
              <a:rPr lang="de-D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Studien und Vorträge im Auftrag der Firmen Shire, Lilly, </a:t>
            </a:r>
            <a:r>
              <a:rPr lang="de-DE" cap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Medice</a:t>
            </a:r>
            <a:r>
              <a:rPr lang="de-D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Novartis, </a:t>
            </a:r>
            <a:r>
              <a:rPr lang="de-DE" cap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Servier</a:t>
            </a:r>
            <a:r>
              <a:rPr lang="de-D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 Janssen-Cilag</a:t>
            </a:r>
          </a:p>
          <a:p>
            <a:r>
              <a:rPr lang="de-D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Beratender Arzt für Opatus AB®</a:t>
            </a:r>
          </a:p>
          <a:p>
            <a:r>
              <a:rPr lang="de-D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Beratender Arzt für die KVWL (</a:t>
            </a:r>
            <a:r>
              <a:rPr lang="de-DE" cap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Pharmpro</a:t>
            </a:r>
            <a:r>
              <a:rPr lang="de-D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®)</a:t>
            </a:r>
          </a:p>
          <a:p>
            <a:r>
              <a:rPr lang="de-D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Mitglied der Ethikkommission der ÄKWL und der Universität Münster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5" y="5406016"/>
            <a:ext cx="4503565" cy="145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11902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63455"/>
          </a:xfrm>
        </p:spPr>
        <p:txBody>
          <a:bodyPr>
            <a:normAutofit/>
          </a:bodyPr>
          <a:lstStyle/>
          <a:p>
            <a:endParaRPr lang="de-DE" sz="4400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386149"/>
            <a:ext cx="9144000" cy="3535680"/>
          </a:xfrm>
        </p:spPr>
        <p:txBody>
          <a:bodyPr>
            <a:normAutofit/>
          </a:bodyPr>
          <a:lstStyle/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ist die Macht der Erwartung, die hinter dem Placebo-Effekt steckt. Die Neurologin und Neurowissenschaftlerin Professorin Ulrike Bingel spricht sich dafür aus, solche Wirkungen endlich zu nutzen – zusätzlich zur spezifischen Therapie.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5" y="5406016"/>
            <a:ext cx="4503565" cy="145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006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1611086"/>
            <a:ext cx="9144000" cy="4310743"/>
          </a:xfrm>
        </p:spPr>
        <p:txBody>
          <a:bodyPr>
            <a:normAutofit/>
          </a:bodyPr>
          <a:lstStyle/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erkennen in jeder positiv verlaufenen Placebo-kontrollierten Studie: Placebo plus Wirkstoff wirken additiv, in vielen Fällen vermutlich sogar überadditiv. Das geht nach Angaben von Bingel aus Studien hervor. Warum also werden Placebo-Effekte in der Schulmedizin kaum genutzt und Nocebo-Effekte nicht bewusst vermieden?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5" y="5406016"/>
            <a:ext cx="4503565" cy="145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60726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1611086"/>
            <a:ext cx="9144000" cy="4310743"/>
          </a:xfrm>
        </p:spPr>
        <p:txBody>
          <a:bodyPr>
            <a:normAutofit/>
          </a:bodyPr>
          <a:lstStyle/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Mechanismen in Gehirn und Körper liegen Placebo-Effekten in den verschiedenen körperlichen Systemen zugrunde? Welche Symptome und Erkrankungen sind besonders empfänglich für Placebo-Effekte? Und vor allem: Wie lassen sich diese Erkenntnisse ethisch und juristisch sauber in den klinisch-therapeutischen Kontext übertragen?</a:t>
            </a:r>
          </a:p>
          <a:p>
            <a:endParaRPr lang="de-DE" sz="2800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geht allein um die Erwartungshaltung.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5" y="5406016"/>
            <a:ext cx="4503565" cy="145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7474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783772"/>
            <a:ext cx="9144000" cy="5138058"/>
          </a:xfrm>
        </p:spPr>
        <p:txBody>
          <a:bodyPr>
            <a:normAutofit/>
          </a:bodyPr>
          <a:lstStyle/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Geist kann ein mächtiges Heilmittel sein, wenn Sie ihm die Möglichkeit dazu geben. </a:t>
            </a:r>
          </a:p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Idee, dass Ihr Gehirn Ihren Körper davon überzeugen kann, dass eine Scheinbehandlung echt ist – der sogenannte Placebo-Effekt – und so die Heilung anregen kann, gibt es schon seit Jahrtausenden. </a:t>
            </a:r>
          </a:p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Jetzt hat die Wissenschaft herausgefunden, dass ein Placebo unter den richtigen Umständen genauso wirksam sein kann wie herkömmliche Behandlungen.</a:t>
            </a:r>
          </a:p>
          <a:p>
            <a:endParaRPr lang="de-DE" sz="2800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800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5" y="5406016"/>
            <a:ext cx="4503565" cy="145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0483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70559" y="966652"/>
            <a:ext cx="10929257" cy="4955178"/>
          </a:xfrm>
        </p:spPr>
        <p:txBody>
          <a:bodyPr>
            <a:normAutofit/>
          </a:bodyPr>
          <a:lstStyle/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„Der Placebo-Effekt ist mehr als positives Denken – zu glauben, dass eine Behandlung oder ein Verfahren wirken wird. </a:t>
            </a:r>
          </a:p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geht darum, eine stärkere Verbindung zwischen Gehirn und Körper herzustellen und wie sie zusammenarbeiten“, sagt Professor Ted </a:t>
            </a:r>
            <a:r>
              <a:rPr lang="de-DE" sz="2800" cap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Kaptchuk</a:t>
            </a:r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vom mit Harvard verbundenen Beth Israel </a:t>
            </a:r>
            <a:r>
              <a:rPr lang="de-DE" sz="2800" cap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Deaconess</a:t>
            </a:r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Medical Center. deren Forschung sich auf den Placebo-Effekt konzentriert.</a:t>
            </a:r>
          </a:p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"Sie haben sich als am wirksamsten bei Erkrankungen wie Schmerzbehandlung, stressbedingter Schlaflosigkeit und Nebenwirkungen von Krebsbehandlungen wie Müdigkeit und Übelkeit erwiesen."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5" y="5406016"/>
            <a:ext cx="4503565" cy="145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9371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79269" y="661852"/>
            <a:ext cx="10920547" cy="5259978"/>
          </a:xfrm>
        </p:spPr>
        <p:txBody>
          <a:bodyPr>
            <a:normAutofit/>
          </a:bodyPr>
          <a:lstStyle/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Placebos wirken, ist immer noch nicht ganz verstanden, aber es handelt sich um eine komplexe neurobiologische Reaktion, die alles umfasst, von einer Erhöhung der Wohlfühl-Neurotransmitter wie Endorphine und Dopamin bis hin zu einer größeren Aktivität in bestimmten Gehirnregionen, die mit Stimmungen, emotionalen Reaktionen und Selbstbewusstsein verbunden sind . </a:t>
            </a:r>
          </a:p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dies kann therapeutischen Nutzen haben. „Der Placebo-Effekt ist eine Möglichkeit für Ihr Gehirn, dem Körper zu sagen, was er braucht, um sich besser zu fühlen“, sagt </a:t>
            </a:r>
            <a:r>
              <a:rPr lang="de-DE" sz="2800" cap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Kaptchuk</a:t>
            </a:r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5" y="5406016"/>
            <a:ext cx="4503565" cy="145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46922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4103" y="574766"/>
            <a:ext cx="10842171" cy="5347063"/>
          </a:xfrm>
        </p:spPr>
        <p:txBody>
          <a:bodyPr>
            <a:normAutofit/>
          </a:bodyPr>
          <a:lstStyle/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online von PLOS </a:t>
            </a:r>
            <a:r>
              <a:rPr lang="de-DE" sz="2800" cap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Biology</a:t>
            </a:r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veröffentlichte Studie hat möglicherweise identifiziert, was während eines Placebo-Effekts im Gehirn vor sich geht.</a:t>
            </a:r>
          </a:p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Forscher verwendeten funktionelle Magnetresonanztomographie, um die Gehirne von Menschen mit chronischen Schmerzen aufgrund von Kniearthrose zu scannen. Dann bekam jeder ein Placebo und hatte einen weiteren Gehirnscan. </a:t>
            </a:r>
          </a:p>
          <a:p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Forscher stellten fest, dass diejenigen, die eine Schmerzlinderung verspürten, eine größere Aktivität in der Gehirnregion des mittleren </a:t>
            </a:r>
            <a:r>
              <a:rPr lang="de-DE" sz="2800" cap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Frontalgyrus</a:t>
            </a:r>
            <a:r>
              <a:rPr lang="de-DE" sz="2800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aufwiesen, die etwa ein Drittel des Frontallappens ausmacht.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5" y="5406016"/>
            <a:ext cx="4503565" cy="145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355701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753</Words>
  <Application>Microsoft Office PowerPoint</Application>
  <PresentationFormat>Breitbild</PresentationFormat>
  <Paragraphs>34</Paragraphs>
  <Slides>12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Times</vt:lpstr>
      <vt:lpstr>Wingdings 3</vt:lpstr>
      <vt:lpstr>Ion</vt:lpstr>
      <vt:lpstr>Placebo-Effekt, Nocebos – und heilsame Worte  Qualitätszirkel Sozialpsychiatrie 13.12.22</vt:lpstr>
      <vt:lpstr>Interessenkonflikte: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Placebo-Effekt, Nocebos – und heilsame Worte  Qualitätszirkel Sozialpsychiatrie 13.12.22</dc:title>
  <dc:creator>Dr. Ralph Meyers</dc:creator>
  <cp:lastModifiedBy>Dr. Ralph Meyers</cp:lastModifiedBy>
  <cp:revision>2</cp:revision>
  <dcterms:created xsi:type="dcterms:W3CDTF">2022-12-10T16:07:12Z</dcterms:created>
  <dcterms:modified xsi:type="dcterms:W3CDTF">2022-12-10T16:54:34Z</dcterms:modified>
</cp:coreProperties>
</file>